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embeddedFontLst>
    <p:embeddedFont>
      <p:font typeface="Average"/>
      <p:regular r:id="rId42"/>
    </p:embeddedFont>
    <p:embeddedFont>
      <p:font typeface="Oswald"/>
      <p:regular r:id="rId43"/>
      <p:bold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Average-regular.fntdata"/><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Oswald-bold.fntdata"/><Relationship Id="rId21" Type="http://schemas.openxmlformats.org/officeDocument/2006/relationships/slide" Target="slides/slide16.xml"/><Relationship Id="rId43" Type="http://schemas.openxmlformats.org/officeDocument/2006/relationships/font" Target="fonts/Oswald-regular.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655c6904b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655c6904b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655c6904b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655c6904b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655c6904b9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655c6904b9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descarte versus custo de fabricação, necessidades especiais, exportação de lixo, toneladas de plástico no oceano, empacotamento pode ser </a:t>
            </a:r>
            <a:r>
              <a:rPr lang="pt-BR"/>
              <a:t>discutido</a:t>
            </a:r>
            <a:r>
              <a:rPr lang="pt-BR"/>
              <a:t> para ser feito de forma sustentável, garrafas, produção de sacolas vs. descarte, insignificância dos canudos na poluição geral, grande ilha de lixo</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655c6904b9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655c6904b9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Esforço e  </a:t>
            </a:r>
            <a:r>
              <a:rPr lang="pt-BR"/>
              <a:t>falta</a:t>
            </a:r>
            <a:r>
              <a:rPr lang="pt-BR"/>
              <a:t> de clareza para atacar o problema estrutural, </a:t>
            </a:r>
            <a:endParaRPr/>
          </a:p>
          <a:p>
            <a:pPr indent="0" lvl="0" marL="0" rtl="0" algn="l">
              <a:spcBef>
                <a:spcPts val="0"/>
              </a:spcBef>
              <a:spcAft>
                <a:spcPts val="0"/>
              </a:spcAft>
              <a:buNone/>
            </a:pPr>
            <a:r>
              <a:rPr lang="pt-BR"/>
              <a:t>Atenção e busca de alternativas para lixo,</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655c6904b9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655c6904b9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Marcas e produtos que buscam sustentabilidade, uso de produtos de maneira a primar pelo gasto de energia, uso de produtos importados inclui a pegada de carbono do transporte, usa produtos de fonte questionável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655c6904b9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655c6904b9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Ru e </a:t>
            </a:r>
            <a:r>
              <a:rPr lang="pt-BR"/>
              <a:t>desperdício</a:t>
            </a:r>
            <a:r>
              <a:rPr lang="pt-BR"/>
              <a:t> diário</a:t>
            </a:r>
            <a:endParaRPr/>
          </a:p>
          <a:p>
            <a:pPr indent="0" lvl="0" marL="0" rtl="0" algn="l">
              <a:spcBef>
                <a:spcPts val="0"/>
              </a:spcBef>
              <a:spcAft>
                <a:spcPts val="0"/>
              </a:spcAft>
              <a:buNone/>
            </a:pPr>
            <a:r>
              <a:rPr lang="pt-BR"/>
              <a:t>desmatamentos por áreas agrárias</a:t>
            </a:r>
            <a:endParaRPr/>
          </a:p>
          <a:p>
            <a:pPr indent="0" lvl="0" marL="0" rtl="0" algn="l">
              <a:spcBef>
                <a:spcPts val="0"/>
              </a:spcBef>
              <a:spcAft>
                <a:spcPts val="0"/>
              </a:spcAft>
              <a:buNone/>
            </a:pPr>
            <a:r>
              <a:rPr lang="pt-BR"/>
              <a:t>Desertificação de pastos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655c6904b9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655c6904b9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podemos parar nos 2:50 para não entrar na questão moral</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655c6904b9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655c6904b9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655c690a7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655c690a7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655c6904b9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655c6904b9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6419ca750e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6419ca750e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655c6904b9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655c6904b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655c6904b9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655c6904b9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655c6904b9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655c6904b9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sz="1500">
                <a:latin typeface="Georgia"/>
                <a:ea typeface="Georgia"/>
                <a:cs typeface="Georgia"/>
                <a:sym typeface="Georgia"/>
              </a:rPr>
              <a:t> “If Americans drive their electric cars anywhere near as much as they do with their current gas-guzzlers, it would cancel out the carbon reduction brought on by electrification.”</a:t>
            </a:r>
            <a:endParaRPr sz="1500">
              <a:latin typeface="Georgia"/>
              <a:ea typeface="Georgia"/>
              <a:cs typeface="Georgia"/>
              <a:sym typeface="Georgia"/>
            </a:endParaRPr>
          </a:p>
          <a:p>
            <a:pPr indent="0" lvl="0" marL="0" rtl="0" algn="l">
              <a:spcBef>
                <a:spcPts val="0"/>
              </a:spcBef>
              <a:spcAft>
                <a:spcPts val="0"/>
              </a:spcAft>
              <a:buNone/>
            </a:pPr>
            <a:r>
              <a:rPr lang="pt-BR" sz="1500">
                <a:latin typeface="Georgia"/>
                <a:ea typeface="Georgia"/>
                <a:cs typeface="Georgia"/>
                <a:sym typeface="Georgia"/>
              </a:rPr>
              <a:t>Car sharing - Turo</a:t>
            </a:r>
            <a:endParaRPr sz="1500">
              <a:latin typeface="Georgia"/>
              <a:ea typeface="Georgia"/>
              <a:cs typeface="Georgia"/>
              <a:sym typeface="Georgia"/>
            </a:endParaRPr>
          </a:p>
          <a:p>
            <a:pPr indent="0" lvl="0" marL="0" rtl="0" algn="l">
              <a:spcBef>
                <a:spcPts val="0"/>
              </a:spcBef>
              <a:spcAft>
                <a:spcPts val="0"/>
              </a:spcAft>
              <a:buNone/>
            </a:pPr>
            <a:r>
              <a:t/>
            </a:r>
            <a:endParaRPr sz="1500">
              <a:latin typeface="Georgia"/>
              <a:ea typeface="Georgia"/>
              <a:cs typeface="Georgia"/>
              <a:sym typeface="Georgi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655c6904b9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655c6904b9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sz="1500">
                <a:latin typeface="Georgia"/>
                <a:ea typeface="Georgia"/>
                <a:cs typeface="Georgia"/>
                <a:sym typeface="Georgia"/>
              </a:rPr>
              <a:t> “Americans drive their electric cars anywhere near as much as they do with their current gas-guzzlers, it would cancel out the carbon reduction brought on by electrification.”</a:t>
            </a:r>
            <a:endParaRPr sz="1500">
              <a:latin typeface="Georgia"/>
              <a:ea typeface="Georgia"/>
              <a:cs typeface="Georgia"/>
              <a:sym typeface="Georgia"/>
            </a:endParaRPr>
          </a:p>
          <a:p>
            <a:pPr indent="0" lvl="0" marL="0" rtl="0" algn="l">
              <a:spcBef>
                <a:spcPts val="0"/>
              </a:spcBef>
              <a:spcAft>
                <a:spcPts val="0"/>
              </a:spcAft>
              <a:buNone/>
            </a:pPr>
            <a:r>
              <a:t/>
            </a:r>
            <a:endParaRPr sz="1500">
              <a:latin typeface="Georgia"/>
              <a:ea typeface="Georgia"/>
              <a:cs typeface="Georgia"/>
              <a:sym typeface="Georgi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655c6904b9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655c6904b9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sz="1500">
                <a:latin typeface="Georgia"/>
                <a:ea typeface="Georgia"/>
                <a:cs typeface="Georgia"/>
                <a:sym typeface="Georgia"/>
              </a:rPr>
              <a:t>1:00 até 3:30 só</a:t>
            </a:r>
            <a:endParaRPr sz="1500">
              <a:latin typeface="Georgia"/>
              <a:ea typeface="Georgia"/>
              <a:cs typeface="Georgia"/>
              <a:sym typeface="Georgia"/>
            </a:endParaRPr>
          </a:p>
          <a:p>
            <a:pPr indent="0" lvl="0" marL="0" rtl="0" algn="l">
              <a:spcBef>
                <a:spcPts val="0"/>
              </a:spcBef>
              <a:spcAft>
                <a:spcPts val="0"/>
              </a:spcAft>
              <a:buNone/>
            </a:pPr>
            <a:r>
              <a:t/>
            </a:r>
            <a:endParaRPr sz="1500">
              <a:latin typeface="Georgia"/>
              <a:ea typeface="Georgia"/>
              <a:cs typeface="Georgia"/>
              <a:sym typeface="Georgi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655c6904b9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655c6904b9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empresas com fraude/ afirmações exageradas/fabricadas</a:t>
            </a:r>
            <a:endParaRPr/>
          </a:p>
          <a:p>
            <a:pPr indent="0" lvl="0" marL="0" rtl="0" algn="l">
              <a:spcBef>
                <a:spcPts val="0"/>
              </a:spcBef>
              <a:spcAft>
                <a:spcPts val="0"/>
              </a:spcAft>
              <a:buNone/>
            </a:pPr>
            <a:r>
              <a:rPr lang="pt-BR"/>
              <a:t>maior pegada de carbono em produtos orgânicos</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655c6904b9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655c6904b9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Desvio de verbas, causas radicais , ações ilegais. E mal uso de verbas..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655c6904b9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655c6904b9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655c6904b9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655c6904b9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655c6904b9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655c6904b9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6419ca750e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6419ca750e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655c6904b9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655c6904b9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655c6904b9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655c6904b9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China maior poluidora e queimadas na amazônia</a:t>
            </a:r>
            <a:endParaRPr/>
          </a:p>
          <a:p>
            <a:pPr indent="0" lvl="0" marL="0" rtl="0" algn="l">
              <a:spcBef>
                <a:spcPts val="0"/>
              </a:spcBef>
              <a:spcAft>
                <a:spcPts val="0"/>
              </a:spcAft>
              <a:buNone/>
            </a:pPr>
            <a:r>
              <a:rPr lang="pt-BR"/>
              <a:t>Impacto de energias renováveis e problemas futuros em energia “verde”(morte de pássaros e morcegos, mortes de peixes e deposição de sedimentos que </a:t>
            </a:r>
            <a:r>
              <a:rPr lang="pt-BR"/>
              <a:t>poluem</a:t>
            </a:r>
            <a:r>
              <a:rPr lang="pt-BR"/>
              <a:t> co2 e ch4, produção de lixo tóxico de </a:t>
            </a:r>
            <a:r>
              <a:rPr lang="pt-BR"/>
              <a:t>painéis</a:t>
            </a:r>
            <a:r>
              <a:rPr lang="pt-BR"/>
              <a:t> solares.</a:t>
            </a:r>
            <a:endParaRPr/>
          </a:p>
          <a:p>
            <a:pPr indent="0" lvl="0" marL="0" rtl="0" algn="l">
              <a:spcBef>
                <a:spcPts val="0"/>
              </a:spcBef>
              <a:spcAft>
                <a:spcPts val="0"/>
              </a:spcAft>
              <a:buNone/>
            </a:pPr>
            <a:r>
              <a:rPr lang="pt-BR"/>
              <a:t>Escândalo Volkswagen----&gt; Punição quase zero/ vale etc</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655c6904b9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655c6904b9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655c6904b9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655c6904b9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Atual apoio do USA da produção de carvão</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655c6904b9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655c6904b9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654f8e7a4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654f8e7a4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657d2ecfb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657d2ecfb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g6419ca750e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6419ca750e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64362954f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64362954f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6429c5e1f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6429c5e1f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643e7b0ff8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643e7b0ff8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643e7b0ff8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643e7b0ff8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655c6904b9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655c6904b9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31.gif"/><Relationship Id="rId5"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hyperlink" Target="http://www.youtube.com/watch?v=JLS6nGrsZqo" TargetMode="External"/><Relationship Id="rId5"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35.gif"/><Relationship Id="rId5"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7.gif"/><Relationship Id="rId5"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hyperlink" Target="http://www.youtube.com/watch?v=NxvQPzrg2Wg" TargetMode="External"/><Relationship Id="rId5"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hyperlink" Target="http://www.youtube.com/watch?v=9SdhrN0V7dk" TargetMode="External"/><Relationship Id="rId5"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1.png"/><Relationship Id="rId4" Type="http://schemas.openxmlformats.org/officeDocument/2006/relationships/image" Target="../media/image32.png"/><Relationship Id="rId5" Type="http://schemas.openxmlformats.org/officeDocument/2006/relationships/image" Target="../media/image33.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hyperlink" Target="http://www.youtube.com/watch?v=17xh_VRrnMU" TargetMode="External"/><Relationship Id="rId5"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hyperlink" Target="http://www.youtube.com/watch?v=Nzm8EemjEoI" TargetMode="External"/><Relationship Id="rId5"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1.png"/><Relationship Id="rId4" Type="http://schemas.openxmlformats.org/officeDocument/2006/relationships/image" Target="../media/image25.png"/><Relationship Id="rId5" Type="http://schemas.openxmlformats.org/officeDocument/2006/relationships/image" Target="../media/image20.png"/><Relationship Id="rId6"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1.png"/><Relationship Id="rId4" Type="http://schemas.openxmlformats.org/officeDocument/2006/relationships/image" Target="../media/image23.jpg"/><Relationship Id="rId5" Type="http://schemas.openxmlformats.org/officeDocument/2006/relationships/image" Target="../media/image26.jpg"/><Relationship Id="rId6" Type="http://schemas.openxmlformats.org/officeDocument/2006/relationships/image" Target="../media/image2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21.png"/><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21.png"/><Relationship Id="rId4" Type="http://schemas.openxmlformats.org/officeDocument/2006/relationships/image" Target="../media/image30.png"/><Relationship Id="rId5" Type="http://schemas.openxmlformats.org/officeDocument/2006/relationships/image" Target="../media/image29.png"/><Relationship Id="rId6"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1" Type="http://schemas.openxmlformats.org/officeDocument/2006/relationships/hyperlink" Target="https://books.google.com.br/books?hl=en&amp;lr=&amp;id=QFSTBQAAQBAJ&amp;oi=fnd&amp;pg=PP2&amp;dq=global+warming+personal+solutions&amp;ots=-A_E3BC71Y&amp;sig=duzSVHF8VeQrixtdyhsaD1aKIy8&amp;redir_esc=y#v=onepage&amp;q=global%20warming%20personal%20solutions&amp;f=false" TargetMode="External"/><Relationship Id="rId10" Type="http://schemas.openxmlformats.org/officeDocument/2006/relationships/hyperlink" Target="https://www.iea.org/topics/coal/" TargetMode="External"/><Relationship Id="rId13" Type="http://schemas.openxmlformats.org/officeDocument/2006/relationships/hyperlink" Target="https://www.iea.org/weo/energyandclimatechange/" TargetMode="External"/><Relationship Id="rId12" Type="http://schemas.openxmlformats.org/officeDocument/2006/relationships/hyperlink" Target="https://www.france24.com/en/20190624-global-warming-more-energy-use-more-warming" TargetMode="External"/><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21.png"/><Relationship Id="rId4" Type="http://schemas.openxmlformats.org/officeDocument/2006/relationships/hyperlink" Target="https://www.carbonbrief.org/factcheck-how-electric-vehicles-help-to-tackle-climate-change" TargetMode="External"/><Relationship Id="rId9" Type="http://schemas.openxmlformats.org/officeDocument/2006/relationships/hyperlink" Target="https://www.theguardian.com/environment/2019/may/15/single-use-plastics-a-serious-climate-change-hazard-study-warns" TargetMode="External"/><Relationship Id="rId14" Type="http://schemas.openxmlformats.org/officeDocument/2006/relationships/hyperlink" Target="https://www.youtube.com/watch?v=2zXz4UJb5WM" TargetMode="External"/><Relationship Id="rId5" Type="http://schemas.openxmlformats.org/officeDocument/2006/relationships/hyperlink" Target="https://www.citylab.com/transportation/2019/09/electric-vehicle-climate-carbon-emissions-impact-solution/598453/" TargetMode="External"/><Relationship Id="rId6" Type="http://schemas.openxmlformats.org/officeDocument/2006/relationships/hyperlink" Target="https://newint.org/features/web-exclusive/2018/06/06/vegan-climate-carbon" TargetMode="External"/><Relationship Id="rId7" Type="http://schemas.openxmlformats.org/officeDocument/2006/relationships/hyperlink" Target="https://www.usatoday.com/story/opinion/voices/2019/07/25/vegetarianism-climate-change-meat-vegan-livestock-column/1804090001/" TargetMode="External"/><Relationship Id="rId8" Type="http://schemas.openxmlformats.org/officeDocument/2006/relationships/hyperlink" Target="https://www.bbc.com/news/science-environment-49238749"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21.png"/><Relationship Id="rId4" Type="http://schemas.openxmlformats.org/officeDocument/2006/relationships/hyperlink" Target="https://balkanriverdefence.org/hydro/" TargetMode="External"/><Relationship Id="rId5" Type="http://schemas.openxmlformats.org/officeDocument/2006/relationships/hyperlink" Target="http://www.globalissues.org/news/2019/03/11/25072"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10.gif"/><Relationship Id="rId5"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5.gif"/><Relationship Id="rId4" Type="http://schemas.openxmlformats.org/officeDocument/2006/relationships/image" Target="../media/image8.jpg"/><Relationship Id="rId5"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6.gif"/><Relationship Id="rId4" Type="http://schemas.openxmlformats.org/officeDocument/2006/relationships/image" Target="../media/image16.gif"/><Relationship Id="rId5"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hyperlink" Target="http://www.youtube.com/watch?v=OWXoRSIxyIU" TargetMode="External"/><Relationship Id="rId5"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8" name="Shape 58"/>
        <p:cNvGrpSpPr/>
        <p:nvPr/>
      </p:nvGrpSpPr>
      <p:grpSpPr>
        <a:xfrm>
          <a:off x="0" y="0"/>
          <a:ext cx="0" cy="0"/>
          <a:chOff x="0" y="0"/>
          <a:chExt cx="0" cy="0"/>
        </a:xfrm>
      </p:grpSpPr>
      <p:sp>
        <p:nvSpPr>
          <p:cNvPr id="59" name="Google Shape;59;p13"/>
          <p:cNvSpPr txBox="1"/>
          <p:nvPr>
            <p:ph type="ctrTitle"/>
          </p:nvPr>
        </p:nvSpPr>
        <p:spPr>
          <a:xfrm>
            <a:off x="671258" y="54600"/>
            <a:ext cx="7801500" cy="1730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pt-BR"/>
              <a:t>Aquecimento Global:</a:t>
            </a:r>
            <a:endParaRPr/>
          </a:p>
          <a:p>
            <a:pPr indent="0" lvl="0" marL="0" rtl="0" algn="ctr">
              <a:spcBef>
                <a:spcPts val="0"/>
              </a:spcBef>
              <a:spcAft>
                <a:spcPts val="0"/>
              </a:spcAft>
              <a:buNone/>
            </a:pPr>
            <a:r>
              <a:rPr lang="pt-BR"/>
              <a:t>Mitos e Verdades</a:t>
            </a:r>
            <a:endParaRPr/>
          </a:p>
        </p:txBody>
      </p:sp>
      <p:sp>
        <p:nvSpPr>
          <p:cNvPr id="60" name="Google Shape;60;p13"/>
          <p:cNvSpPr txBox="1"/>
          <p:nvPr>
            <p:ph idx="1" type="subTitle"/>
          </p:nvPr>
        </p:nvSpPr>
        <p:spPr>
          <a:xfrm>
            <a:off x="671250" y="4227951"/>
            <a:ext cx="7801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pt-BR"/>
              <a:t>Felipe Soares Ribeiro</a:t>
            </a:r>
            <a:endParaRPr/>
          </a:p>
          <a:p>
            <a:pPr indent="0" lvl="0" marL="0" rtl="0" algn="ctr">
              <a:spcBef>
                <a:spcPts val="0"/>
              </a:spcBef>
              <a:spcAft>
                <a:spcPts val="0"/>
              </a:spcAft>
              <a:buNone/>
            </a:pPr>
            <a:r>
              <a:rPr lang="pt-BR"/>
              <a:t>Luís Otávio Côrtes Magalhães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22"/>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pt-BR"/>
              <a:t>O que fazer?</a:t>
            </a:r>
            <a:endParaRPr/>
          </a:p>
        </p:txBody>
      </p:sp>
      <p:pic>
        <p:nvPicPr>
          <p:cNvPr id="121" name="Google Shape;121;p22"/>
          <p:cNvPicPr preferRelativeResize="0"/>
          <p:nvPr/>
        </p:nvPicPr>
        <p:blipFill>
          <a:blip r:embed="rId3">
            <a:alphaModFix/>
          </a:blip>
          <a:stretch>
            <a:fillRect/>
          </a:stretch>
        </p:blipFill>
        <p:spPr>
          <a:xfrm>
            <a:off x="133030" y="4025125"/>
            <a:ext cx="1051850" cy="1051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23"/>
          <p:cNvSpPr txBox="1"/>
          <p:nvPr>
            <p:ph type="title"/>
          </p:nvPr>
        </p:nvSpPr>
        <p:spPr>
          <a:xfrm>
            <a:off x="490250" y="526350"/>
            <a:ext cx="7156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pt-BR"/>
              <a:t>Questões pessoais acerca  de questões climáticas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24"/>
          <p:cNvSpPr txBox="1"/>
          <p:nvPr>
            <p:ph type="title"/>
          </p:nvPr>
        </p:nvSpPr>
        <p:spPr>
          <a:xfrm>
            <a:off x="311700" y="555600"/>
            <a:ext cx="4013700" cy="75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Lixo e descarte</a:t>
            </a:r>
            <a:endParaRPr sz="3000"/>
          </a:p>
        </p:txBody>
      </p:sp>
      <p:pic>
        <p:nvPicPr>
          <p:cNvPr id="132" name="Google Shape;132;p24"/>
          <p:cNvPicPr preferRelativeResize="0"/>
          <p:nvPr/>
        </p:nvPicPr>
        <p:blipFill>
          <a:blip r:embed="rId3">
            <a:alphaModFix/>
          </a:blip>
          <a:stretch>
            <a:fillRect/>
          </a:stretch>
        </p:blipFill>
        <p:spPr>
          <a:xfrm>
            <a:off x="133030" y="4025125"/>
            <a:ext cx="1051850" cy="1051850"/>
          </a:xfrm>
          <a:prstGeom prst="rect">
            <a:avLst/>
          </a:prstGeom>
          <a:noFill/>
          <a:ln>
            <a:noFill/>
          </a:ln>
        </p:spPr>
      </p:pic>
      <p:sp>
        <p:nvSpPr>
          <p:cNvPr id="133" name="Google Shape;133;p24"/>
          <p:cNvSpPr txBox="1"/>
          <p:nvPr>
            <p:ph idx="4294967295" type="body"/>
          </p:nvPr>
        </p:nvSpPr>
        <p:spPr>
          <a:xfrm>
            <a:off x="311700" y="1389600"/>
            <a:ext cx="83202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Depósitos de lixo</a:t>
            </a:r>
            <a:endParaRPr/>
          </a:p>
          <a:p>
            <a:pPr indent="0" lvl="0" marL="0" rtl="0" algn="l">
              <a:spcBef>
                <a:spcPts val="1600"/>
              </a:spcBef>
              <a:spcAft>
                <a:spcPts val="0"/>
              </a:spcAft>
              <a:buNone/>
            </a:pPr>
            <a:r>
              <a:rPr lang="pt-BR"/>
              <a:t>Plástico descartável e empacotamento</a:t>
            </a:r>
            <a:endParaRPr/>
          </a:p>
          <a:p>
            <a:pPr indent="0" lvl="0" marL="0" rtl="0" algn="l">
              <a:spcBef>
                <a:spcPts val="1600"/>
              </a:spcBef>
              <a:spcAft>
                <a:spcPts val="0"/>
              </a:spcAft>
              <a:buNone/>
            </a:pPr>
            <a:r>
              <a:rPr lang="pt-BR"/>
              <a:t>Canudos e sacolas de plástico</a:t>
            </a:r>
            <a:endParaRPr/>
          </a:p>
          <a:p>
            <a:pPr indent="0" lvl="0" marL="0" rtl="0" algn="l">
              <a:spcBef>
                <a:spcPts val="1600"/>
              </a:spcBef>
              <a:spcAft>
                <a:spcPts val="0"/>
              </a:spcAft>
              <a:buNone/>
            </a:pPr>
            <a:r>
              <a:rPr lang="pt-BR"/>
              <a:t>Empacotamento e transporte</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34" name="Google Shape;134;p24"/>
          <p:cNvPicPr preferRelativeResize="0"/>
          <p:nvPr/>
        </p:nvPicPr>
        <p:blipFill>
          <a:blip r:embed="rId4">
            <a:alphaModFix/>
          </a:blip>
          <a:stretch>
            <a:fillRect/>
          </a:stretch>
        </p:blipFill>
        <p:spPr>
          <a:xfrm>
            <a:off x="5506925" y="1311300"/>
            <a:ext cx="3124976" cy="1760400"/>
          </a:xfrm>
          <a:prstGeom prst="rect">
            <a:avLst/>
          </a:prstGeom>
          <a:noFill/>
          <a:ln>
            <a:noFill/>
          </a:ln>
        </p:spPr>
      </p:pic>
      <p:pic>
        <p:nvPicPr>
          <p:cNvPr id="135" name="Google Shape;135;p24"/>
          <p:cNvPicPr preferRelativeResize="0"/>
          <p:nvPr/>
        </p:nvPicPr>
        <p:blipFill>
          <a:blip r:embed="rId5">
            <a:alphaModFix/>
          </a:blip>
          <a:stretch>
            <a:fillRect/>
          </a:stretch>
        </p:blipFill>
        <p:spPr>
          <a:xfrm>
            <a:off x="4059900" y="3131219"/>
            <a:ext cx="4572000" cy="188535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pic>
        <p:nvPicPr>
          <p:cNvPr id="140" name="Google Shape;140;p25"/>
          <p:cNvPicPr preferRelativeResize="0"/>
          <p:nvPr/>
        </p:nvPicPr>
        <p:blipFill>
          <a:blip r:embed="rId3">
            <a:alphaModFix/>
          </a:blip>
          <a:stretch>
            <a:fillRect/>
          </a:stretch>
        </p:blipFill>
        <p:spPr>
          <a:xfrm>
            <a:off x="133030" y="4025125"/>
            <a:ext cx="1051850" cy="1051850"/>
          </a:xfrm>
          <a:prstGeom prst="rect">
            <a:avLst/>
          </a:prstGeom>
          <a:noFill/>
          <a:ln>
            <a:noFill/>
          </a:ln>
        </p:spPr>
      </p:pic>
      <p:pic>
        <p:nvPicPr>
          <p:cNvPr descr="Be one of the first 200 people to sign up with this link and get 20% off your subscription with Brilliant.org! https://brilliant.org/OCC/&#10;&#10;In this Our Changing Climate environmental video essay, I look at the difficulties surrounding the Zero Waste lifestyle, especially for beginners. Specifically, I look at how the Zero Waste lifestyle is a good solution to individual waste and single-use items for those that are able, but for beginners, the extremes of Zero Waste can be daunting. So, Zero Waste alternatives are essential for those (or beginners) interested in creating meaningful and lasting change within their system. At the end of the day, Zero Waste can be effective but it can also be daunting and turn many people off exploring their relationship with waste.&#10;&#10;Help me make more videos like this via Patreon: http://bit.ly/2iz4lIV&#10;Twitter: https://twitter.com/OurClimateNow&#10;Facebook: https://www.facebook.com/occvideos/&#10;Instagram: https://www.instagram.com/occ.climate/&#10;&#10;I use Artlist.io for all my music. You can get 2 months free of Artlist.io with this link: https://artlist.io/Charlie-278823&#10;_________&#10;&#10;Resources:&#10;1. Zero Waste Is Not the Only Solution (Exploring Alternatives via YouTube): https://www.youtube.com/watch?v=sO76q932VOo&#10;2. Why Is &quot;Zero Waste&quot; Still a Thing!? (Vegan Earth &amp; Soul via YouTube): https://www.youtube.com/watch?v=PmRqM-nYy5U&#10;3. The zero-waste movement is coming for your garbage (Vox): https://www.vox.com/the-goods/2019/1/28/18196057/zero-waste-plastic-pollution&#10;4. Why buying plastic-free groceries is so hard (CBC News via YouTube): https://www.youtube.com/watch?v=n5Qbi_dB3Qo&#10;5. The complicated gender politics of going zero waste (Vox): https://www.vox.com/the-goods/2019/5/9/18535943/zero-waste-movement-gender-sustainability-women-instagram&#10;&#10;#ZeroWaste #TrashCrisis #OCC" id="141" name="Google Shape;141;p25" title="Why we should rethink Zero Waste.">
            <a:hlinkClick r:id="rId4"/>
          </p:cNvPr>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6"/>
          <p:cNvSpPr txBox="1"/>
          <p:nvPr>
            <p:ph type="title"/>
          </p:nvPr>
        </p:nvSpPr>
        <p:spPr>
          <a:xfrm>
            <a:off x="311700" y="555600"/>
            <a:ext cx="8320200" cy="75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Consumo pessoal</a:t>
            </a:r>
            <a:endParaRPr sz="3000"/>
          </a:p>
        </p:txBody>
      </p:sp>
      <p:pic>
        <p:nvPicPr>
          <p:cNvPr id="147" name="Google Shape;147;p26"/>
          <p:cNvPicPr preferRelativeResize="0"/>
          <p:nvPr/>
        </p:nvPicPr>
        <p:blipFill>
          <a:blip r:embed="rId3">
            <a:alphaModFix/>
          </a:blip>
          <a:stretch>
            <a:fillRect/>
          </a:stretch>
        </p:blipFill>
        <p:spPr>
          <a:xfrm>
            <a:off x="133030" y="4025125"/>
            <a:ext cx="1051850" cy="1051850"/>
          </a:xfrm>
          <a:prstGeom prst="rect">
            <a:avLst/>
          </a:prstGeom>
          <a:noFill/>
          <a:ln>
            <a:noFill/>
          </a:ln>
        </p:spPr>
      </p:pic>
      <p:sp>
        <p:nvSpPr>
          <p:cNvPr id="148" name="Google Shape;148;p26"/>
          <p:cNvSpPr txBox="1"/>
          <p:nvPr>
            <p:ph idx="4294967295" type="body"/>
          </p:nvPr>
        </p:nvSpPr>
        <p:spPr>
          <a:xfrm>
            <a:off x="311700" y="1389600"/>
            <a:ext cx="83202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1600"/>
              </a:spcAft>
              <a:buNone/>
            </a:pPr>
            <a:r>
              <a:t/>
            </a:r>
            <a:endParaRPr/>
          </a:p>
        </p:txBody>
      </p:sp>
      <p:sp>
        <p:nvSpPr>
          <p:cNvPr id="149" name="Google Shape;149;p26"/>
          <p:cNvSpPr txBox="1"/>
          <p:nvPr>
            <p:ph idx="4294967295" type="body"/>
          </p:nvPr>
        </p:nvSpPr>
        <p:spPr>
          <a:xfrm>
            <a:off x="311700" y="1389600"/>
            <a:ext cx="83202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Gasto de energia em uso caseiro</a:t>
            </a:r>
            <a:endParaRPr/>
          </a:p>
          <a:p>
            <a:pPr indent="0" lvl="0" marL="0" rtl="0" algn="l">
              <a:spcBef>
                <a:spcPts val="1600"/>
              </a:spcBef>
              <a:spcAft>
                <a:spcPts val="0"/>
              </a:spcAft>
              <a:buNone/>
            </a:pPr>
            <a:r>
              <a:rPr lang="pt-BR"/>
              <a:t>Transportes</a:t>
            </a:r>
            <a:endParaRPr/>
          </a:p>
          <a:p>
            <a:pPr indent="0" lvl="0" marL="0" rtl="0" algn="l">
              <a:spcBef>
                <a:spcPts val="1600"/>
              </a:spcBef>
              <a:spcAft>
                <a:spcPts val="0"/>
              </a:spcAft>
              <a:buNone/>
            </a:pPr>
            <a:r>
              <a:rPr lang="pt-BR"/>
              <a:t>Escolhas de consumo</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50" name="Google Shape;150;p26"/>
          <p:cNvPicPr preferRelativeResize="0"/>
          <p:nvPr/>
        </p:nvPicPr>
        <p:blipFill>
          <a:blip r:embed="rId4">
            <a:alphaModFix/>
          </a:blip>
          <a:stretch>
            <a:fillRect/>
          </a:stretch>
        </p:blipFill>
        <p:spPr>
          <a:xfrm>
            <a:off x="3727025" y="1389600"/>
            <a:ext cx="3036099" cy="1707800"/>
          </a:xfrm>
          <a:prstGeom prst="rect">
            <a:avLst/>
          </a:prstGeom>
          <a:noFill/>
          <a:ln>
            <a:noFill/>
          </a:ln>
        </p:spPr>
      </p:pic>
      <p:pic>
        <p:nvPicPr>
          <p:cNvPr id="151" name="Google Shape;151;p26"/>
          <p:cNvPicPr preferRelativeResize="0"/>
          <p:nvPr/>
        </p:nvPicPr>
        <p:blipFill>
          <a:blip r:embed="rId5">
            <a:alphaModFix/>
          </a:blip>
          <a:stretch>
            <a:fillRect/>
          </a:stretch>
        </p:blipFill>
        <p:spPr>
          <a:xfrm>
            <a:off x="6168250" y="3175688"/>
            <a:ext cx="2838450" cy="16097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7"/>
          <p:cNvSpPr txBox="1"/>
          <p:nvPr>
            <p:ph type="title"/>
          </p:nvPr>
        </p:nvSpPr>
        <p:spPr>
          <a:xfrm>
            <a:off x="311700" y="555600"/>
            <a:ext cx="4013700" cy="75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sz="3000"/>
              <a:t>A</a:t>
            </a:r>
            <a:r>
              <a:rPr lang="pt-BR"/>
              <a:t>limentação</a:t>
            </a:r>
            <a:endParaRPr sz="3000"/>
          </a:p>
        </p:txBody>
      </p:sp>
      <p:pic>
        <p:nvPicPr>
          <p:cNvPr id="157" name="Google Shape;157;p27"/>
          <p:cNvPicPr preferRelativeResize="0"/>
          <p:nvPr/>
        </p:nvPicPr>
        <p:blipFill>
          <a:blip r:embed="rId3">
            <a:alphaModFix/>
          </a:blip>
          <a:stretch>
            <a:fillRect/>
          </a:stretch>
        </p:blipFill>
        <p:spPr>
          <a:xfrm>
            <a:off x="133030" y="4025125"/>
            <a:ext cx="1051850" cy="1051850"/>
          </a:xfrm>
          <a:prstGeom prst="rect">
            <a:avLst/>
          </a:prstGeom>
          <a:noFill/>
          <a:ln>
            <a:noFill/>
          </a:ln>
        </p:spPr>
      </p:pic>
      <p:sp>
        <p:nvSpPr>
          <p:cNvPr id="158" name="Google Shape;158;p27"/>
          <p:cNvSpPr txBox="1"/>
          <p:nvPr>
            <p:ph idx="4294967295" type="body"/>
          </p:nvPr>
        </p:nvSpPr>
        <p:spPr>
          <a:xfrm>
            <a:off x="311700" y="1389600"/>
            <a:ext cx="83202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Plantações no mundo e impactos ambientais</a:t>
            </a:r>
            <a:endParaRPr/>
          </a:p>
          <a:p>
            <a:pPr indent="0" lvl="0" marL="0" rtl="0" algn="l">
              <a:spcBef>
                <a:spcPts val="1600"/>
              </a:spcBef>
              <a:spcAft>
                <a:spcPts val="0"/>
              </a:spcAft>
              <a:buNone/>
            </a:pPr>
            <a:r>
              <a:rPr lang="pt-BR"/>
              <a:t>Pastos e criação de animais para alimentação</a:t>
            </a:r>
            <a:endParaRPr/>
          </a:p>
          <a:p>
            <a:pPr indent="0" lvl="0" marL="0" rtl="0" algn="l">
              <a:spcBef>
                <a:spcPts val="1600"/>
              </a:spcBef>
              <a:spcAft>
                <a:spcPts val="0"/>
              </a:spcAft>
              <a:buNone/>
            </a:pPr>
            <a:r>
              <a:rPr lang="pt-BR"/>
              <a:t>Desperdício e comidas orgânicas</a:t>
            </a:r>
            <a:endParaRPr/>
          </a:p>
          <a:p>
            <a:pPr indent="0" lvl="0" marL="0" rtl="0" algn="l">
              <a:spcBef>
                <a:spcPts val="1600"/>
              </a:spcBef>
              <a:spcAft>
                <a:spcPts val="0"/>
              </a:spcAft>
              <a:buNone/>
            </a:pPr>
            <a:r>
              <a:rPr lang="pt-BR"/>
              <a:t>Vegetarianismo/</a:t>
            </a:r>
            <a:r>
              <a:rPr lang="pt-BR"/>
              <a:t>veganismo</a:t>
            </a:r>
            <a:endParaRPr/>
          </a:p>
          <a:p>
            <a:pPr indent="0" lvl="0" marL="0" rtl="0" algn="l">
              <a:spcBef>
                <a:spcPts val="1600"/>
              </a:spcBef>
              <a:spcAft>
                <a:spcPts val="1600"/>
              </a:spcAft>
              <a:buNone/>
            </a:pPr>
            <a:r>
              <a:t/>
            </a:r>
            <a:endParaRPr/>
          </a:p>
        </p:txBody>
      </p:sp>
      <p:pic>
        <p:nvPicPr>
          <p:cNvPr id="159" name="Google Shape;159;p27"/>
          <p:cNvPicPr preferRelativeResize="0"/>
          <p:nvPr/>
        </p:nvPicPr>
        <p:blipFill>
          <a:blip r:embed="rId4">
            <a:alphaModFix/>
          </a:blip>
          <a:stretch>
            <a:fillRect/>
          </a:stretch>
        </p:blipFill>
        <p:spPr>
          <a:xfrm>
            <a:off x="5652275" y="1311300"/>
            <a:ext cx="2979625" cy="1692425"/>
          </a:xfrm>
          <a:prstGeom prst="rect">
            <a:avLst/>
          </a:prstGeom>
          <a:noFill/>
          <a:ln>
            <a:noFill/>
          </a:ln>
        </p:spPr>
      </p:pic>
      <p:pic>
        <p:nvPicPr>
          <p:cNvPr id="160" name="Google Shape;160;p27"/>
          <p:cNvPicPr preferRelativeResize="0"/>
          <p:nvPr/>
        </p:nvPicPr>
        <p:blipFill rotWithShape="1">
          <a:blip r:embed="rId5">
            <a:alphaModFix/>
          </a:blip>
          <a:srcRect b="-4250" l="0" r="0" t="4250"/>
          <a:stretch/>
        </p:blipFill>
        <p:spPr>
          <a:xfrm>
            <a:off x="3377519" y="3344150"/>
            <a:ext cx="2629981" cy="15652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8"/>
          <p:cNvSpPr txBox="1"/>
          <p:nvPr>
            <p:ph type="title"/>
          </p:nvPr>
        </p:nvSpPr>
        <p:spPr>
          <a:xfrm>
            <a:off x="311700" y="555600"/>
            <a:ext cx="4013700" cy="75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sz="3000"/>
              <a:t>A</a:t>
            </a:r>
            <a:r>
              <a:rPr lang="pt-BR"/>
              <a:t>limentação</a:t>
            </a:r>
            <a:endParaRPr sz="3000"/>
          </a:p>
        </p:txBody>
      </p:sp>
      <p:pic>
        <p:nvPicPr>
          <p:cNvPr id="166" name="Google Shape;166;p28"/>
          <p:cNvPicPr preferRelativeResize="0"/>
          <p:nvPr/>
        </p:nvPicPr>
        <p:blipFill>
          <a:blip r:embed="rId3">
            <a:alphaModFix/>
          </a:blip>
          <a:stretch>
            <a:fillRect/>
          </a:stretch>
        </p:blipFill>
        <p:spPr>
          <a:xfrm>
            <a:off x="133030" y="4025125"/>
            <a:ext cx="1051850" cy="1051850"/>
          </a:xfrm>
          <a:prstGeom prst="rect">
            <a:avLst/>
          </a:prstGeom>
          <a:noFill/>
          <a:ln>
            <a:noFill/>
          </a:ln>
        </p:spPr>
      </p:pic>
      <p:pic>
        <p:nvPicPr>
          <p:cNvPr descr="The first 1000 people to use this link will get a 2 month free trial of skillshare: &#10;http://skl.sh/kurzgesagt3 &#10;&#10;Meat is a complicated issue. But also a delicious one. Let's talk about it.&#10;&#10;Sources:&#10;https://sites.google.com/view/kgssourcesmeat/startseite&#10;&#10;Support us on Patreon so we can make more videos (and get cool stuff in return): https://www.patreon.com/Kurzgesagt?ty=h&#10;&#10;Steady: https://steadyhq.com/de/kurzgesagt&#10;Merchandise:  https://shop.kurzgesagt.org &#10;Newsletter: http://eepurl.com/cRUQxz&#10;Facebook: http://bit.ly/1NB6U5O&#10;Twitter: http://bit.ly/2DDeT83&#10;Instagram: http://bit.ly/2DEN7r3&#10;Discord: https://discord.gg/cB7ycdv&#10;&#10;The Voice of Kurzgesagt: &#10;Steve Taylor: http://voice-pool.com/en/english/&#10;&#10;The music of the video here: &#10;Soundcloud: https://bit.ly/2IoHiOz &#10;Bandcamp: https://bit.ly/2OW6s9H &#10;Facebook: https://bit.ly/2qW6bY4 &#10;&#10;THANKS A LOT TO OUR LOVELY PATRONS FOR SUPPORTING US:&#10;&#10;jake, Juliane Fajta, Dominik Kröll, Michael Loughran, Graham Stockhausen, Tim Freitag, jaycornonthecob, Riley Ings, Bennet Kammel, Jennifer Baily, Jan Böhm, Chris Corella, Ryan Hanley, Eryn, Frédéric Lessard, Markus Delves, Christopher Kitcher, Austin Harsh, Kai Kent, David Krauss, Chris Portela, Carlos Ocasio, Sebastian Kalix, Brian Long, Tunnelgram, Matt McKellar-Spence, Rick Mayne, Brant Nielsen, Ahmad, Maria, Oskari Kettunen, Stephen DeCataldo, Dylan H, Alexandre, Astrid Eldhuset, Simon Tobar, sciencejunkie, Antonio Juarez, Devon Bernard, Adrian Thomas-Prestemon, Herve, Eric Julius, Reno Lam, Jonathan Sit, Arun Sathiyamurthy, Alex Molyneux, Vladimir Kravtsov, Nick Smith, Théo PEDROSA, PB, Stan Hartley, Michaela Maerkel, Chris Beal, Kacper Kwiatkowski, Nik Alston, Kris Herrick, l.h. riley, Bálint Péter, Bored Studios, Lu Oo, Mario Alexander, Sravan Kumar, Pentalis, Baptiste Parravicini, Oscar, Jan Prokop, Vincent Larouche, Krannex, Antti Nylund, Stefan Raab, Roman Ring, Luke Donabauer, Tim Walsh, Robert LaRosa, Matt DeWolfe, Ben Bromley, Null, Steve Goyne, hongseop Kim, Leif Henning, Tim Sheard, Aleksandr Asirian, chris, Aditya Veer, DrStrangepork, Randy, Daniel Mardale, Krzysztof Krypczyk, Sebastian Regez, Joe Magnabosco&#10;&#10;&#10;Help us caption &amp; translate this video!&#10;&#10;https://www.youtube.com/timedtext_cs_panel?c=UCsXVk37bltHxD1rDPwtNM8Q&amp;tab=2 &#10;&#10;Why Meat is the Best Worst Thing in the World" id="167" name="Google Shape;167;p28" title="Why Meat is the Best Worst Thing in the World 🍔">
            <a:hlinkClick r:id="rId4"/>
          </p:cNvPr>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9"/>
          <p:cNvSpPr txBox="1"/>
          <p:nvPr>
            <p:ph type="title"/>
          </p:nvPr>
        </p:nvSpPr>
        <p:spPr>
          <a:xfrm>
            <a:off x="311700" y="555600"/>
            <a:ext cx="4013700" cy="75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sz="3000"/>
              <a:t>A</a:t>
            </a:r>
            <a:r>
              <a:rPr lang="pt-BR"/>
              <a:t>limentação</a:t>
            </a:r>
            <a:endParaRPr sz="3000"/>
          </a:p>
        </p:txBody>
      </p:sp>
      <p:pic>
        <p:nvPicPr>
          <p:cNvPr id="173" name="Google Shape;173;p29"/>
          <p:cNvPicPr preferRelativeResize="0"/>
          <p:nvPr/>
        </p:nvPicPr>
        <p:blipFill>
          <a:blip r:embed="rId3">
            <a:alphaModFix/>
          </a:blip>
          <a:stretch>
            <a:fillRect/>
          </a:stretch>
        </p:blipFill>
        <p:spPr>
          <a:xfrm>
            <a:off x="133030" y="4025125"/>
            <a:ext cx="1051850" cy="1051850"/>
          </a:xfrm>
          <a:prstGeom prst="rect">
            <a:avLst/>
          </a:prstGeom>
          <a:noFill/>
          <a:ln>
            <a:noFill/>
          </a:ln>
        </p:spPr>
      </p:pic>
      <p:pic>
        <p:nvPicPr>
          <p:cNvPr descr="A brief climate change video essay on the environmental impacts of veganism, and how we can reframe going vegan less as a lifestyle and more as an aspiration. While eating a plant-based diet does greatly reduce your carbon footprint due to the meat industry's rampant fossil fuels use, going vegan is sometimes not accessible to all.&#10;&#10;Help me make more videos like this via Patreon: http://bit.ly/2iz4lIV&#10;Twitter: https://twitter.com/OurClimateNow&#10;Facebook: https://www.facebook.com/occvideos/&#10;Email: occ.climate@gmail.com&#10;_______&#10;&#10;Resources:&#10;1. Most Effective Ways to Reduce Carbon Footprint: http://iopscience.iop.org/article/10.1088/1748-9326/aa7541/meta&#10;2. Carrying Capacity of Various Meatless Diets: https://www.elementascience.org/articles/10.12952/journal.elementa.000116/&#10;3. The Meat Industry's Impact on Deforestation: http://iopscience.iop.org/article/10.1088/1748-9326/10/12/125012/meta#erlaa0aacs3&#10;4. Jodi Roebuck's Information on Restoration Grazing: http://www.roebuckfarm.com/restoration-grazing.html&#10;5. Meat's Contribution to Global Greenhouse Gas Emissions: https://www.skepticalscience.com/how-much-meat-contribute-to-gw.html&#10;6. &quot;Being Vegan Isn't As Environmentally Friendly as You Think&quot; https://qz.com/749443/being-vegan-isnt-as-environmentally-friendly-as-you-think/&#10;__________&#10;&#10;Music:&#10;Puzzle Pieces by Lee Rosevere&#10;More on that Later by Lee Rosevere&#10;Find Lee Rosevere on Bandcamp: https://leerosevere.bandcamp.com/&#10;&#10;I use Artlist.io for all my music. You can get 2 months free of Artlist.io with this link: https://artlist.io/Charlie-278823" id="174" name="Google Shape;174;p29" title="Here's why we need to rethink veganism">
            <a:hlinkClick r:id="rId4"/>
          </p:cNvPr>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80" name="Google Shape;180;p30"/>
          <p:cNvPicPr preferRelativeResize="0"/>
          <p:nvPr/>
        </p:nvPicPr>
        <p:blipFill>
          <a:blip r:embed="rId3">
            <a:alphaModFix/>
          </a:blip>
          <a:stretch>
            <a:fillRect/>
          </a:stretch>
        </p:blipFill>
        <p:spPr>
          <a:xfrm>
            <a:off x="148125" y="0"/>
            <a:ext cx="8847761" cy="5143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31"/>
          <p:cNvSpPr txBox="1"/>
          <p:nvPr>
            <p:ph type="title"/>
          </p:nvPr>
        </p:nvSpPr>
        <p:spPr>
          <a:xfrm>
            <a:off x="490250" y="526350"/>
            <a:ext cx="7156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pt-BR"/>
              <a:t>Discussão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Sumário</a:t>
            </a:r>
            <a:endParaRPr/>
          </a:p>
        </p:txBody>
      </p:sp>
      <p:sp>
        <p:nvSpPr>
          <p:cNvPr id="66" name="Google Shape;66;p14"/>
          <p:cNvSpPr txBox="1"/>
          <p:nvPr>
            <p:ph idx="1" type="body"/>
          </p:nvPr>
        </p:nvSpPr>
        <p:spPr>
          <a:xfrm>
            <a:off x="311700" y="116730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O que é?</a:t>
            </a:r>
            <a:endParaRPr/>
          </a:p>
          <a:p>
            <a:pPr indent="0" lvl="0" marL="0" rtl="0" algn="l">
              <a:spcBef>
                <a:spcPts val="1600"/>
              </a:spcBef>
              <a:spcAft>
                <a:spcPts val="0"/>
              </a:spcAft>
              <a:buNone/>
            </a:pPr>
            <a:r>
              <a:rPr lang="pt-BR"/>
              <a:t>O que nós fazemos?</a:t>
            </a:r>
            <a:endParaRPr/>
          </a:p>
          <a:p>
            <a:pPr indent="0" lvl="0" marL="0" rtl="0" algn="l">
              <a:spcBef>
                <a:spcPts val="1600"/>
              </a:spcBef>
              <a:spcAft>
                <a:spcPts val="0"/>
              </a:spcAft>
              <a:buNone/>
            </a:pPr>
            <a:r>
              <a:rPr lang="pt-BR"/>
              <a:t>O que fazem as empresas?</a:t>
            </a:r>
            <a:endParaRPr/>
          </a:p>
          <a:p>
            <a:pPr indent="0" lvl="0" marL="0" rtl="0" algn="l">
              <a:spcBef>
                <a:spcPts val="1600"/>
              </a:spcBef>
              <a:spcAft>
                <a:spcPts val="0"/>
              </a:spcAft>
              <a:buNone/>
            </a:pPr>
            <a:r>
              <a:rPr lang="pt-BR"/>
              <a:t>O que fazem os governos?</a:t>
            </a:r>
            <a:endParaRPr/>
          </a:p>
          <a:p>
            <a:pPr indent="0" lvl="0" marL="0" rtl="0" algn="l">
              <a:spcBef>
                <a:spcPts val="1600"/>
              </a:spcBef>
              <a:spcAft>
                <a:spcPts val="16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32"/>
          <p:cNvSpPr txBox="1"/>
          <p:nvPr>
            <p:ph type="title"/>
          </p:nvPr>
        </p:nvSpPr>
        <p:spPr>
          <a:xfrm>
            <a:off x="311700" y="555600"/>
            <a:ext cx="6084300" cy="75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Questões de sustentabilidade</a:t>
            </a:r>
            <a:endParaRPr sz="3000"/>
          </a:p>
        </p:txBody>
      </p:sp>
      <p:pic>
        <p:nvPicPr>
          <p:cNvPr id="191" name="Google Shape;191;p32"/>
          <p:cNvPicPr preferRelativeResize="0"/>
          <p:nvPr/>
        </p:nvPicPr>
        <p:blipFill>
          <a:blip r:embed="rId3">
            <a:alphaModFix/>
          </a:blip>
          <a:stretch>
            <a:fillRect/>
          </a:stretch>
        </p:blipFill>
        <p:spPr>
          <a:xfrm>
            <a:off x="133030" y="4025125"/>
            <a:ext cx="1051850" cy="1051850"/>
          </a:xfrm>
          <a:prstGeom prst="rect">
            <a:avLst/>
          </a:prstGeom>
          <a:noFill/>
          <a:ln>
            <a:noFill/>
          </a:ln>
        </p:spPr>
      </p:pic>
      <p:sp>
        <p:nvSpPr>
          <p:cNvPr id="192" name="Google Shape;192;p32"/>
          <p:cNvSpPr txBox="1"/>
          <p:nvPr>
            <p:ph idx="4294967295" type="body"/>
          </p:nvPr>
        </p:nvSpPr>
        <p:spPr>
          <a:xfrm>
            <a:off x="311700" y="1122450"/>
            <a:ext cx="5881800" cy="353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Caminhar/usar a bicicleta é algo que pode ser feito mais?</a:t>
            </a:r>
            <a:endParaRPr/>
          </a:p>
          <a:p>
            <a:pPr indent="0" lvl="0" marL="0" rtl="0" algn="l">
              <a:spcBef>
                <a:spcPts val="0"/>
              </a:spcBef>
              <a:spcAft>
                <a:spcPts val="0"/>
              </a:spcAft>
              <a:buNone/>
            </a:pPr>
            <a:r>
              <a:t/>
            </a:r>
            <a:endParaRPr sz="600"/>
          </a:p>
          <a:p>
            <a:pPr indent="0" lvl="0" marL="0" rtl="0" algn="l">
              <a:spcBef>
                <a:spcPts val="0"/>
              </a:spcBef>
              <a:spcAft>
                <a:spcPts val="0"/>
              </a:spcAft>
              <a:buNone/>
            </a:pPr>
            <a:r>
              <a:rPr lang="pt-BR"/>
              <a:t>Quanto é possível evitar o uso de plástico descartável? </a:t>
            </a:r>
            <a:endParaRPr/>
          </a:p>
          <a:p>
            <a:pPr indent="0" lvl="0" marL="0" rtl="0" algn="l">
              <a:spcBef>
                <a:spcPts val="0"/>
              </a:spcBef>
              <a:spcAft>
                <a:spcPts val="0"/>
              </a:spcAft>
              <a:buNone/>
            </a:pPr>
            <a:r>
              <a:t/>
            </a:r>
            <a:endParaRPr sz="600"/>
          </a:p>
          <a:p>
            <a:pPr indent="0" lvl="0" marL="0" rtl="0" algn="l">
              <a:spcBef>
                <a:spcPts val="0"/>
              </a:spcBef>
              <a:spcAft>
                <a:spcPts val="0"/>
              </a:spcAft>
              <a:buNone/>
            </a:pPr>
            <a:r>
              <a:rPr lang="pt-BR"/>
              <a:t>Você concorda com se abster da carne pelo meio ambiente?</a:t>
            </a:r>
            <a:endParaRPr/>
          </a:p>
          <a:p>
            <a:pPr indent="0" lvl="0" marL="0" rtl="0" algn="l">
              <a:spcBef>
                <a:spcPts val="0"/>
              </a:spcBef>
              <a:spcAft>
                <a:spcPts val="0"/>
              </a:spcAft>
              <a:buNone/>
            </a:pPr>
            <a:r>
              <a:t/>
            </a:r>
            <a:endParaRPr sz="600"/>
          </a:p>
          <a:p>
            <a:pPr indent="0" lvl="0" marL="0" rtl="0" algn="l">
              <a:spcBef>
                <a:spcPts val="0"/>
              </a:spcBef>
              <a:spcAft>
                <a:spcPts val="0"/>
              </a:spcAft>
              <a:buNone/>
            </a:pPr>
            <a:r>
              <a:rPr lang="pt-BR"/>
              <a:t>O consumidor deve se </a:t>
            </a:r>
            <a:r>
              <a:rPr lang="pt-BR"/>
              <a:t>preocupar com a</a:t>
            </a:r>
            <a:r>
              <a:rPr lang="pt-BR"/>
              <a:t> produção das coisas que compra?</a:t>
            </a:r>
            <a:endParaRPr/>
          </a:p>
          <a:p>
            <a:pPr indent="0" lvl="0" marL="0" rtl="0" algn="l">
              <a:spcBef>
                <a:spcPts val="0"/>
              </a:spcBef>
              <a:spcAft>
                <a:spcPts val="0"/>
              </a:spcAft>
              <a:buNone/>
            </a:pPr>
            <a:r>
              <a:t/>
            </a:r>
            <a:endParaRPr sz="600"/>
          </a:p>
          <a:p>
            <a:pPr indent="0" lvl="0" marL="0" rtl="0" algn="l">
              <a:spcBef>
                <a:spcPts val="0"/>
              </a:spcBef>
              <a:spcAft>
                <a:spcPts val="0"/>
              </a:spcAft>
              <a:buNone/>
            </a:pPr>
            <a:r>
              <a:rPr lang="pt-BR"/>
              <a:t>Considera que vale a pena o esforço pelo impacto gerado?</a:t>
            </a:r>
            <a:endParaRPr/>
          </a:p>
          <a:p>
            <a:pPr indent="0" lvl="0" marL="0" rtl="0" algn="l">
              <a:spcBef>
                <a:spcPts val="0"/>
              </a:spcBef>
              <a:spcAft>
                <a:spcPts val="0"/>
              </a:spcAft>
              <a:buNone/>
            </a:pPr>
            <a:r>
              <a:t/>
            </a:r>
            <a:endParaRPr sz="600"/>
          </a:p>
          <a:p>
            <a:pPr indent="0" lvl="0" marL="0" rtl="0" algn="l">
              <a:spcBef>
                <a:spcPts val="0"/>
              </a:spcBef>
              <a:spcAft>
                <a:spcPts val="0"/>
              </a:spcAft>
              <a:buNone/>
            </a:pPr>
            <a:r>
              <a:rPr lang="pt-BR"/>
              <a:t>O quão responsável é o indivíduo pelo aquecimento global?            </a:t>
            </a:r>
            <a:endParaRPr/>
          </a:p>
          <a:p>
            <a:pPr indent="0" lvl="0" marL="0" rtl="0" algn="l">
              <a:spcBef>
                <a:spcPts val="0"/>
              </a:spcBef>
              <a:spcAft>
                <a:spcPts val="0"/>
              </a:spcAft>
              <a:buNone/>
            </a:pPr>
            <a:r>
              <a:t/>
            </a:r>
            <a:endParaRPr sz="600"/>
          </a:p>
          <a:p>
            <a:pPr indent="0" lvl="0" marL="914400" rtl="0" algn="l">
              <a:spcBef>
                <a:spcPts val="0"/>
              </a:spcBef>
              <a:spcAft>
                <a:spcPts val="0"/>
              </a:spcAft>
              <a:buNone/>
            </a:pPr>
            <a:r>
              <a:rPr lang="pt-BR"/>
              <a:t>Você teria menos filhos para diminuir o seu impacto ambiental?</a:t>
            </a:r>
            <a:endParaRPr/>
          </a:p>
        </p:txBody>
      </p:sp>
      <p:pic>
        <p:nvPicPr>
          <p:cNvPr id="193" name="Google Shape;193;p32"/>
          <p:cNvPicPr preferRelativeResize="0"/>
          <p:nvPr/>
        </p:nvPicPr>
        <p:blipFill>
          <a:blip r:embed="rId4">
            <a:alphaModFix/>
          </a:blip>
          <a:stretch>
            <a:fillRect/>
          </a:stretch>
        </p:blipFill>
        <p:spPr>
          <a:xfrm>
            <a:off x="6193413" y="1596013"/>
            <a:ext cx="2238375" cy="20478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33"/>
          <p:cNvSpPr txBox="1"/>
          <p:nvPr>
            <p:ph type="title"/>
          </p:nvPr>
        </p:nvSpPr>
        <p:spPr>
          <a:xfrm>
            <a:off x="490250" y="526350"/>
            <a:ext cx="7156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pt-BR"/>
              <a:t>Questões empresariais acerca  de questões climáticas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34"/>
          <p:cNvSpPr txBox="1"/>
          <p:nvPr>
            <p:ph type="title"/>
          </p:nvPr>
        </p:nvSpPr>
        <p:spPr>
          <a:xfrm>
            <a:off x="311700" y="555600"/>
            <a:ext cx="6948900" cy="75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Transporte elétrico e terceirizado </a:t>
            </a:r>
            <a:endParaRPr sz="3000"/>
          </a:p>
        </p:txBody>
      </p:sp>
      <p:sp>
        <p:nvSpPr>
          <p:cNvPr id="204" name="Google Shape;204;p34"/>
          <p:cNvSpPr txBox="1"/>
          <p:nvPr>
            <p:ph idx="4294967295" type="body"/>
          </p:nvPr>
        </p:nvSpPr>
        <p:spPr>
          <a:xfrm>
            <a:off x="422800" y="1389975"/>
            <a:ext cx="41493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“Zero emissões”</a:t>
            </a:r>
            <a:endParaRPr/>
          </a:p>
          <a:p>
            <a:pPr indent="0" lvl="0" marL="0" rtl="0" algn="l">
              <a:spcBef>
                <a:spcPts val="1600"/>
              </a:spcBef>
              <a:spcAft>
                <a:spcPts val="0"/>
              </a:spcAft>
              <a:buNone/>
            </a:pPr>
            <a:r>
              <a:rPr lang="pt-BR"/>
              <a:t>Produção de baterias</a:t>
            </a:r>
            <a:endParaRPr/>
          </a:p>
          <a:p>
            <a:pPr indent="0" lvl="0" marL="0" rtl="0" algn="l">
              <a:spcBef>
                <a:spcPts val="1600"/>
              </a:spcBef>
              <a:spcAft>
                <a:spcPts val="0"/>
              </a:spcAft>
              <a:buNone/>
            </a:pPr>
            <a:r>
              <a:rPr lang="pt-BR"/>
              <a:t>Geração da energia elétrica</a:t>
            </a:r>
            <a:endParaRPr/>
          </a:p>
          <a:p>
            <a:pPr indent="0" lvl="0" marL="0" rtl="0" algn="l">
              <a:spcBef>
                <a:spcPts val="1600"/>
              </a:spcBef>
              <a:spcAft>
                <a:spcPts val="0"/>
              </a:spcAft>
              <a:buNone/>
            </a:pPr>
            <a:r>
              <a:rPr lang="pt-BR"/>
              <a:t>Caronas, uber, yellow e green</a:t>
            </a:r>
            <a:endParaRPr/>
          </a:p>
          <a:p>
            <a:pPr indent="0" lvl="0" marL="0" rtl="0" algn="l">
              <a:spcBef>
                <a:spcPts val="1600"/>
              </a:spcBef>
              <a:spcAft>
                <a:spcPts val="0"/>
              </a:spcAft>
              <a:buNone/>
            </a:pPr>
            <a:r>
              <a:rPr lang="pt-BR"/>
              <a:t>Car-sharing vs montadoras</a:t>
            </a:r>
            <a:endParaRPr/>
          </a:p>
          <a:p>
            <a:pPr indent="0" lvl="0" marL="0" rtl="0" algn="l">
              <a:spcBef>
                <a:spcPts val="1600"/>
              </a:spcBef>
              <a:spcAft>
                <a:spcPts val="1600"/>
              </a:spcAft>
              <a:buNone/>
            </a:pPr>
            <a:r>
              <a:t/>
            </a:r>
            <a:endParaRPr/>
          </a:p>
        </p:txBody>
      </p:sp>
      <p:pic>
        <p:nvPicPr>
          <p:cNvPr id="205" name="Google Shape;205;p34"/>
          <p:cNvPicPr preferRelativeResize="0"/>
          <p:nvPr/>
        </p:nvPicPr>
        <p:blipFill>
          <a:blip r:embed="rId3">
            <a:alphaModFix/>
          </a:blip>
          <a:stretch>
            <a:fillRect/>
          </a:stretch>
        </p:blipFill>
        <p:spPr>
          <a:xfrm>
            <a:off x="133030" y="4025125"/>
            <a:ext cx="1051850" cy="1051850"/>
          </a:xfrm>
          <a:prstGeom prst="rect">
            <a:avLst/>
          </a:prstGeom>
          <a:noFill/>
          <a:ln>
            <a:noFill/>
          </a:ln>
        </p:spPr>
      </p:pic>
      <p:pic>
        <p:nvPicPr>
          <p:cNvPr id="206" name="Google Shape;206;p34"/>
          <p:cNvPicPr preferRelativeResize="0"/>
          <p:nvPr/>
        </p:nvPicPr>
        <p:blipFill>
          <a:blip r:embed="rId4">
            <a:alphaModFix/>
          </a:blip>
          <a:stretch>
            <a:fillRect/>
          </a:stretch>
        </p:blipFill>
        <p:spPr>
          <a:xfrm>
            <a:off x="6156200" y="3266350"/>
            <a:ext cx="2465549" cy="1810624"/>
          </a:xfrm>
          <a:prstGeom prst="rect">
            <a:avLst/>
          </a:prstGeom>
          <a:noFill/>
          <a:ln>
            <a:noFill/>
          </a:ln>
        </p:spPr>
      </p:pic>
      <p:pic>
        <p:nvPicPr>
          <p:cNvPr id="207" name="Google Shape;207;p34"/>
          <p:cNvPicPr preferRelativeResize="0"/>
          <p:nvPr/>
        </p:nvPicPr>
        <p:blipFill>
          <a:blip r:embed="rId5">
            <a:alphaModFix/>
          </a:blip>
          <a:stretch>
            <a:fillRect/>
          </a:stretch>
        </p:blipFill>
        <p:spPr>
          <a:xfrm>
            <a:off x="3815550" y="1389974"/>
            <a:ext cx="3054761" cy="17167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35"/>
          <p:cNvSpPr txBox="1"/>
          <p:nvPr>
            <p:ph type="title"/>
          </p:nvPr>
        </p:nvSpPr>
        <p:spPr>
          <a:xfrm>
            <a:off x="311700" y="555600"/>
            <a:ext cx="6948900" cy="75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Transporte elétrico e terceirizado </a:t>
            </a:r>
            <a:endParaRPr sz="3000"/>
          </a:p>
        </p:txBody>
      </p:sp>
      <p:pic>
        <p:nvPicPr>
          <p:cNvPr id="213" name="Google Shape;213;p35"/>
          <p:cNvPicPr preferRelativeResize="0"/>
          <p:nvPr/>
        </p:nvPicPr>
        <p:blipFill>
          <a:blip r:embed="rId3">
            <a:alphaModFix/>
          </a:blip>
          <a:stretch>
            <a:fillRect/>
          </a:stretch>
        </p:blipFill>
        <p:spPr>
          <a:xfrm>
            <a:off x="133030" y="4025125"/>
            <a:ext cx="1051850" cy="1051850"/>
          </a:xfrm>
          <a:prstGeom prst="rect">
            <a:avLst/>
          </a:prstGeom>
          <a:noFill/>
          <a:ln>
            <a:noFill/>
          </a:ln>
        </p:spPr>
      </p:pic>
      <p:pic>
        <p:nvPicPr>
          <p:cNvPr descr="Are electric cars greener than conventional gasoline cars? If so, how much greener? What about the CO2 emissions produced during electric cars' production? And where does the electricity that powers electric cars come from? Environmental economist Bjorn Lomborg, director of the Copenhagen Consensus Center, examines how environmentally friendly electric cars really are. &#10;Donate today to PragerU! http://l.prageru.com/2ylo1Yt&#10;&#10;Joining PragerU is free! Sign up now to get all our videos as soon as they're released. http://prageru.com/signup&#10;&#10;Download Pragerpedia on your iPhone or Android! Thousands of sources and facts at your fingertips.&#10;&#10;iPhone: http://l.prageru.com/2dlsnbG&#10;Android: http://l.prageru.com/2dlsS5e&#10;&#10;Join Prager United to get new swag every quarter, exclusive early access to our videos, and an annual TownHall phone call with Dennis Prager! http://l.prageru.com/2c9n6ys&#10;&#10;Join PragerU's text list to have these videos, free merchandise giveaways and breaking announcements sent directly to your phone! https://optin.mobiniti.com/prageru&#10;&#10;Do you shop on Amazon? Click https://smile.amazon.com and a percentage of every Amazon purchase will be donated to PragerU. Same great products. Same low price. Shopping made meaningful.&#10;&#10;VISIT PragerU! https://www.prageru.com&#10;&#10;FOLLOW us!&#10;Facebook: https://www.facebook.com/prageru&#10;Twitter: https://twitter.com/prageru&#10;Instagram: https://instagram.com/prageru/&#10;PragerU is on Snapchat!&#10;&#10;JOIN PragerFORCE!&#10;&#10;For Students: http://l.prageru.com/29SgPaX&#10;JOIN our Educators Network! http://l.prageru.com/2c8vsff&#10;&#10;Script:&#10;&#10;Do electric cars really help the environment? President Obama thinks so. So does Leonardo DiCaprio. And many others.&#10;&#10;The argument goes like this:&#10;&#10;Regular cars run on gasoline, a fossil fuel that pumps CO2 straight out of the tailpipe and into the atmosphere. Electric cars run on electricity. They don’t burn any gasoline at all. No gas; no CO2. In fact, electric cars are often advertised as creating “zero emissions.” But do they really? Let’s take a closer look.&#10;&#10;First, there’s the energy needed to produce the car. More than a third of the lifetime carbon-dioxide emissions from an electric car comes from the energy used make the car itself, especially the battery. The mining of lithium, for instance, is not a green activity. When an electric car rolls off the production line, it’s already been responsible for more than 25,000 pounds of carbon-dioxide emission. The amount for making a conventional car: just 16,000 pounds.&#10;&#10;But that’s not the end of the CO2 emissions. Because while it’s true that electric cars don’t run on gasoline, they do run on electricity, which, in the U.S. is often produced by another fossil fuel -- coal. As green venture capitalist Vinod Khosla likes to point out, &quot;Electric cars are coal-powered cars.&quot;&#10;&#10;The most popular electric car, the Nissan Leaf, over a 90,000-mile lifetime will emit 31 metric tons of CO2, based on emissions from its production, its electricity consumption at average U.S. fuel mix and its ultimate scrapping.&#10;&#10;A comparable Mercedes CDI A160 over a similar lifetime will emit just 3 tons more across its production, diesel consumption and ultimate scrapping. The results are similar for a top-line Tesla, the king of electric cars. It emits about 44 tons, which is only 5 tons less than a similar Audi A7 Quattro.&#10;&#10;So throughout the full life of an electric car, it will emit just three to five tons less CO2.  In Europe, on its European Trading System, it currently costs $7 to cut one ton of CO2. So the entire climate benefit of an electric car is about $35. Yet the U.S. federal government essentially provides electric car buyers with a subsidy of up to $7,500.&#10;&#10;Paying $7,500 for something you could get for $35 is a very poor deal.  And that doesn’t include the billions more in federal and state grants, loans and tax write-offs that go directly to battery and electric-car makers&#10;&#10;The other main benefit from electric cars is supposed to be lower pollution. But remember Vinod Khosla’s observation &quot;Electric cars are coal-powered cars.&quot;&#10;&#10;Yes, it might be powered by coal, proponents will say, but unlike the regular car, coal plant emissions are far away from the city centers where most people live and where damage from air pollution is greatest. However, new research in Proceedings of the National Academy of Sciences found that while gasoline cars pollute closer to home, coal-fired power actually pollutes more -- a lot more.&#10;&#10;For the complete script, visit https://www.prageru.com/videos/are-electric-cars-really-green" id="214" name="Google Shape;214;p35" title="Are Electric Cars Really Green?">
            <a:hlinkClick r:id="rId4"/>
          </p:cNvPr>
          <p:cNvPicPr preferRelativeResize="0"/>
          <p:nvPr/>
        </p:nvPicPr>
        <p:blipFill>
          <a:blip r:embed="rId5">
            <a:alphaModFix/>
          </a:blip>
          <a:stretch>
            <a:fillRect/>
          </a:stretch>
        </p:blipFill>
        <p:spPr>
          <a:xfrm>
            <a:off x="1" y="0"/>
            <a:ext cx="9144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36"/>
          <p:cNvSpPr txBox="1"/>
          <p:nvPr>
            <p:ph type="title"/>
          </p:nvPr>
        </p:nvSpPr>
        <p:spPr>
          <a:xfrm>
            <a:off x="311700" y="555600"/>
            <a:ext cx="6948900" cy="75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Transporte elétrico e terceirizado </a:t>
            </a:r>
            <a:endParaRPr sz="3000"/>
          </a:p>
        </p:txBody>
      </p:sp>
      <p:pic>
        <p:nvPicPr>
          <p:cNvPr id="220" name="Google Shape;220;p36"/>
          <p:cNvPicPr preferRelativeResize="0"/>
          <p:nvPr/>
        </p:nvPicPr>
        <p:blipFill>
          <a:blip r:embed="rId3">
            <a:alphaModFix/>
          </a:blip>
          <a:stretch>
            <a:fillRect/>
          </a:stretch>
        </p:blipFill>
        <p:spPr>
          <a:xfrm>
            <a:off x="133030" y="4025125"/>
            <a:ext cx="1051850" cy="1051850"/>
          </a:xfrm>
          <a:prstGeom prst="rect">
            <a:avLst/>
          </a:prstGeom>
          <a:noFill/>
          <a:ln>
            <a:noFill/>
          </a:ln>
        </p:spPr>
      </p:pic>
      <p:pic>
        <p:nvPicPr>
          <p:cNvPr descr="How can we create true sustainable mobility on a daily basis? With our technologies &amp; solutions, we strive to help customers effectively limit their environmental impact." id="221" name="Google Shape;221;p36" title="Sustainable Mobility">
            <a:hlinkClick r:id="rId4"/>
          </p:cNvPr>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37"/>
          <p:cNvSpPr txBox="1"/>
          <p:nvPr>
            <p:ph type="title"/>
          </p:nvPr>
        </p:nvSpPr>
        <p:spPr>
          <a:xfrm>
            <a:off x="311700" y="555600"/>
            <a:ext cx="8146800" cy="75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Produtos eco-friendly e pegada de carbono</a:t>
            </a:r>
            <a:endParaRPr sz="3000"/>
          </a:p>
        </p:txBody>
      </p:sp>
      <p:pic>
        <p:nvPicPr>
          <p:cNvPr id="227" name="Google Shape;227;p37"/>
          <p:cNvPicPr preferRelativeResize="0"/>
          <p:nvPr/>
        </p:nvPicPr>
        <p:blipFill>
          <a:blip r:embed="rId3">
            <a:alphaModFix/>
          </a:blip>
          <a:stretch>
            <a:fillRect/>
          </a:stretch>
        </p:blipFill>
        <p:spPr>
          <a:xfrm>
            <a:off x="133030" y="4025125"/>
            <a:ext cx="1051850" cy="1051850"/>
          </a:xfrm>
          <a:prstGeom prst="rect">
            <a:avLst/>
          </a:prstGeom>
          <a:noFill/>
          <a:ln>
            <a:noFill/>
          </a:ln>
        </p:spPr>
      </p:pic>
      <p:sp>
        <p:nvSpPr>
          <p:cNvPr id="228" name="Google Shape;228;p37"/>
          <p:cNvSpPr txBox="1"/>
          <p:nvPr>
            <p:ph idx="4294967295" type="body"/>
          </p:nvPr>
        </p:nvSpPr>
        <p:spPr>
          <a:xfrm>
            <a:off x="311700" y="1122450"/>
            <a:ext cx="81201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Marcas e produtos voltados a causas ambientais</a:t>
            </a:r>
            <a:endParaRPr/>
          </a:p>
          <a:p>
            <a:pPr indent="0" lvl="0" marL="0" rtl="0" algn="l">
              <a:spcBef>
                <a:spcPts val="1600"/>
              </a:spcBef>
              <a:spcAft>
                <a:spcPts val="0"/>
              </a:spcAft>
              <a:buNone/>
            </a:pPr>
            <a:r>
              <a:rPr lang="pt-BR"/>
              <a:t>Promessas de doações e ações filantrópicas</a:t>
            </a:r>
            <a:endParaRPr/>
          </a:p>
          <a:p>
            <a:pPr indent="0" lvl="0" marL="0" rtl="0" algn="l">
              <a:spcBef>
                <a:spcPts val="1600"/>
              </a:spcBef>
              <a:spcAft>
                <a:spcPts val="0"/>
              </a:spcAft>
              <a:buNone/>
            </a:pPr>
            <a:r>
              <a:rPr lang="pt-BR"/>
              <a:t>Justificativas para manter alto preço</a:t>
            </a:r>
            <a:endParaRPr/>
          </a:p>
          <a:p>
            <a:pPr indent="0" lvl="0" marL="0" rtl="0" algn="l">
              <a:spcBef>
                <a:spcPts val="1600"/>
              </a:spcBef>
              <a:spcAft>
                <a:spcPts val="0"/>
              </a:spcAft>
              <a:buNone/>
            </a:pPr>
            <a:r>
              <a:rPr lang="pt-BR"/>
              <a:t>Produtos orgânicos/artesanais</a:t>
            </a:r>
            <a:endParaRPr/>
          </a:p>
          <a:p>
            <a:pPr indent="0" lvl="0" marL="0" rtl="0" algn="l">
              <a:spcBef>
                <a:spcPts val="1600"/>
              </a:spcBef>
              <a:spcAft>
                <a:spcPts val="1600"/>
              </a:spcAft>
              <a:buNone/>
            </a:pPr>
            <a:r>
              <a:t/>
            </a:r>
            <a:endParaRPr/>
          </a:p>
        </p:txBody>
      </p:sp>
      <p:pic>
        <p:nvPicPr>
          <p:cNvPr id="229" name="Google Shape;229;p37"/>
          <p:cNvPicPr preferRelativeResize="0"/>
          <p:nvPr/>
        </p:nvPicPr>
        <p:blipFill>
          <a:blip r:embed="rId4">
            <a:alphaModFix/>
          </a:blip>
          <a:stretch>
            <a:fillRect/>
          </a:stretch>
        </p:blipFill>
        <p:spPr>
          <a:xfrm>
            <a:off x="5343813" y="1311300"/>
            <a:ext cx="3114675" cy="1371600"/>
          </a:xfrm>
          <a:prstGeom prst="rect">
            <a:avLst/>
          </a:prstGeom>
          <a:noFill/>
          <a:ln>
            <a:noFill/>
          </a:ln>
        </p:spPr>
      </p:pic>
      <p:pic>
        <p:nvPicPr>
          <p:cNvPr id="230" name="Google Shape;230;p37"/>
          <p:cNvPicPr preferRelativeResize="0"/>
          <p:nvPr/>
        </p:nvPicPr>
        <p:blipFill>
          <a:blip r:embed="rId5">
            <a:alphaModFix/>
          </a:blip>
          <a:stretch>
            <a:fillRect/>
          </a:stretch>
        </p:blipFill>
        <p:spPr>
          <a:xfrm>
            <a:off x="5472413" y="2829588"/>
            <a:ext cx="2857500" cy="1038225"/>
          </a:xfrm>
          <a:prstGeom prst="rect">
            <a:avLst/>
          </a:prstGeom>
          <a:noFill/>
          <a:ln>
            <a:noFill/>
          </a:ln>
        </p:spPr>
      </p:pic>
      <p:pic>
        <p:nvPicPr>
          <p:cNvPr id="231" name="Google Shape;231;p37"/>
          <p:cNvPicPr preferRelativeResize="0"/>
          <p:nvPr/>
        </p:nvPicPr>
        <p:blipFill>
          <a:blip r:embed="rId6">
            <a:alphaModFix/>
          </a:blip>
          <a:stretch>
            <a:fillRect/>
          </a:stretch>
        </p:blipFill>
        <p:spPr>
          <a:xfrm>
            <a:off x="3100700" y="3146700"/>
            <a:ext cx="2371725" cy="17335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8"/>
          <p:cNvSpPr txBox="1"/>
          <p:nvPr>
            <p:ph type="title"/>
          </p:nvPr>
        </p:nvSpPr>
        <p:spPr>
          <a:xfrm>
            <a:off x="274700" y="118950"/>
            <a:ext cx="4013700" cy="75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ONG’s ambientalistas</a:t>
            </a:r>
            <a:endParaRPr sz="3000"/>
          </a:p>
        </p:txBody>
      </p:sp>
      <p:pic>
        <p:nvPicPr>
          <p:cNvPr id="237" name="Google Shape;237;p38"/>
          <p:cNvPicPr preferRelativeResize="0"/>
          <p:nvPr/>
        </p:nvPicPr>
        <p:blipFill>
          <a:blip r:embed="rId3">
            <a:alphaModFix/>
          </a:blip>
          <a:stretch>
            <a:fillRect/>
          </a:stretch>
        </p:blipFill>
        <p:spPr>
          <a:xfrm>
            <a:off x="133030" y="4025125"/>
            <a:ext cx="1051850" cy="1051850"/>
          </a:xfrm>
          <a:prstGeom prst="rect">
            <a:avLst/>
          </a:prstGeom>
          <a:noFill/>
          <a:ln>
            <a:noFill/>
          </a:ln>
        </p:spPr>
      </p:pic>
      <p:pic>
        <p:nvPicPr>
          <p:cNvPr id="238" name="Google Shape;238;p38"/>
          <p:cNvPicPr preferRelativeResize="0"/>
          <p:nvPr/>
        </p:nvPicPr>
        <p:blipFill>
          <a:blip r:embed="rId4">
            <a:alphaModFix/>
          </a:blip>
          <a:stretch>
            <a:fillRect/>
          </a:stretch>
        </p:blipFill>
        <p:spPr>
          <a:xfrm>
            <a:off x="1699175" y="793250"/>
            <a:ext cx="3264133" cy="1837700"/>
          </a:xfrm>
          <a:prstGeom prst="rect">
            <a:avLst/>
          </a:prstGeom>
          <a:noFill/>
          <a:ln>
            <a:noFill/>
          </a:ln>
        </p:spPr>
      </p:pic>
      <p:pic>
        <p:nvPicPr>
          <p:cNvPr id="239" name="Google Shape;239;p38"/>
          <p:cNvPicPr preferRelativeResize="0"/>
          <p:nvPr/>
        </p:nvPicPr>
        <p:blipFill>
          <a:blip r:embed="rId5">
            <a:alphaModFix/>
          </a:blip>
          <a:stretch>
            <a:fillRect/>
          </a:stretch>
        </p:blipFill>
        <p:spPr>
          <a:xfrm>
            <a:off x="1592975" y="2710125"/>
            <a:ext cx="3476525" cy="2319500"/>
          </a:xfrm>
          <a:prstGeom prst="rect">
            <a:avLst/>
          </a:prstGeom>
          <a:noFill/>
          <a:ln>
            <a:noFill/>
          </a:ln>
        </p:spPr>
      </p:pic>
      <p:pic>
        <p:nvPicPr>
          <p:cNvPr id="240" name="Google Shape;240;p38"/>
          <p:cNvPicPr preferRelativeResize="0"/>
          <p:nvPr/>
        </p:nvPicPr>
        <p:blipFill>
          <a:blip r:embed="rId6">
            <a:alphaModFix/>
          </a:blip>
          <a:stretch>
            <a:fillRect/>
          </a:stretch>
        </p:blipFill>
        <p:spPr>
          <a:xfrm>
            <a:off x="5169675" y="1124725"/>
            <a:ext cx="3770424" cy="2394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39"/>
          <p:cNvSpPr txBox="1"/>
          <p:nvPr>
            <p:ph type="title"/>
          </p:nvPr>
        </p:nvSpPr>
        <p:spPr>
          <a:xfrm>
            <a:off x="490250" y="526350"/>
            <a:ext cx="7156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pt-BR"/>
              <a:t>Discussão</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40"/>
          <p:cNvSpPr txBox="1"/>
          <p:nvPr>
            <p:ph type="title"/>
          </p:nvPr>
        </p:nvSpPr>
        <p:spPr>
          <a:xfrm>
            <a:off x="311700" y="555600"/>
            <a:ext cx="8157300" cy="75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Sustentabilidade na economia </a:t>
            </a:r>
            <a:endParaRPr sz="3000"/>
          </a:p>
        </p:txBody>
      </p:sp>
      <p:pic>
        <p:nvPicPr>
          <p:cNvPr id="251" name="Google Shape;251;p40"/>
          <p:cNvPicPr preferRelativeResize="0"/>
          <p:nvPr/>
        </p:nvPicPr>
        <p:blipFill>
          <a:blip r:embed="rId3">
            <a:alphaModFix/>
          </a:blip>
          <a:stretch>
            <a:fillRect/>
          </a:stretch>
        </p:blipFill>
        <p:spPr>
          <a:xfrm>
            <a:off x="133030" y="4025125"/>
            <a:ext cx="1051850" cy="1051850"/>
          </a:xfrm>
          <a:prstGeom prst="rect">
            <a:avLst/>
          </a:prstGeom>
          <a:noFill/>
          <a:ln>
            <a:noFill/>
          </a:ln>
        </p:spPr>
      </p:pic>
      <p:sp>
        <p:nvSpPr>
          <p:cNvPr id="252" name="Google Shape;252;p40"/>
          <p:cNvSpPr txBox="1"/>
          <p:nvPr>
            <p:ph idx="4294967295" type="body"/>
          </p:nvPr>
        </p:nvSpPr>
        <p:spPr>
          <a:xfrm>
            <a:off x="311700" y="1389600"/>
            <a:ext cx="83202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Produtos sustentáveis são realmente uma nova tendência ou novo estilo de marketing?</a:t>
            </a:r>
            <a:endParaRPr/>
          </a:p>
          <a:p>
            <a:pPr indent="0" lvl="0" marL="0" rtl="0" algn="l">
              <a:spcBef>
                <a:spcPts val="1600"/>
              </a:spcBef>
              <a:spcAft>
                <a:spcPts val="0"/>
              </a:spcAft>
              <a:buNone/>
            </a:pPr>
            <a:r>
              <a:rPr lang="pt-BR"/>
              <a:t>Produção sustentável pode realmente ser competitiva?</a:t>
            </a:r>
            <a:endParaRPr/>
          </a:p>
          <a:p>
            <a:pPr indent="0" lvl="0" marL="0" rtl="0" algn="l">
              <a:spcBef>
                <a:spcPts val="1600"/>
              </a:spcBef>
              <a:spcAft>
                <a:spcPts val="0"/>
              </a:spcAft>
              <a:buNone/>
            </a:pPr>
            <a:r>
              <a:rPr lang="pt-BR"/>
              <a:t>Ações moralmente repreensíveis podem ser tomadas a favor de uma causa justa?</a:t>
            </a:r>
            <a:endParaRPr/>
          </a:p>
          <a:p>
            <a:pPr indent="0" lvl="0" marL="0" rtl="0" algn="l">
              <a:spcBef>
                <a:spcPts val="1600"/>
              </a:spcBef>
              <a:spcAft>
                <a:spcPts val="1600"/>
              </a:spcAft>
              <a:buNone/>
            </a:pPr>
            <a:r>
              <a:rPr lang="pt-BR"/>
              <a:t>Mobilidade elétrica é realmente uma alternativa mais sustentável?</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41"/>
          <p:cNvSpPr txBox="1"/>
          <p:nvPr>
            <p:ph type="title"/>
          </p:nvPr>
        </p:nvSpPr>
        <p:spPr>
          <a:xfrm>
            <a:off x="490250" y="526350"/>
            <a:ext cx="7156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pt-BR"/>
              <a:t>Questões governamentais acerca  de questões climáticas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5"/>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pt-BR"/>
              <a:t>O quê é Aquecimento Global?</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42"/>
          <p:cNvSpPr txBox="1"/>
          <p:nvPr>
            <p:ph type="title"/>
          </p:nvPr>
        </p:nvSpPr>
        <p:spPr>
          <a:xfrm>
            <a:off x="311700" y="555600"/>
            <a:ext cx="4013700" cy="75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Congressos e convenções internacionais</a:t>
            </a:r>
            <a:endParaRPr sz="3000"/>
          </a:p>
        </p:txBody>
      </p:sp>
      <p:sp>
        <p:nvSpPr>
          <p:cNvPr id="263" name="Google Shape;263;p42"/>
          <p:cNvSpPr txBox="1"/>
          <p:nvPr>
            <p:ph idx="4294967295" type="body"/>
          </p:nvPr>
        </p:nvSpPr>
        <p:spPr>
          <a:xfrm>
            <a:off x="422800" y="1567325"/>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Acordo de Paris</a:t>
            </a:r>
            <a:endParaRPr/>
          </a:p>
          <a:p>
            <a:pPr indent="0" lvl="0" marL="0" rtl="0" algn="l">
              <a:spcBef>
                <a:spcPts val="1600"/>
              </a:spcBef>
              <a:spcAft>
                <a:spcPts val="0"/>
              </a:spcAft>
              <a:buNone/>
            </a:pPr>
            <a:r>
              <a:rPr lang="pt-BR"/>
              <a:t>Imposto de carbono</a:t>
            </a:r>
            <a:endParaRPr/>
          </a:p>
          <a:p>
            <a:pPr indent="0" lvl="0" marL="0" rtl="0" algn="l">
              <a:spcBef>
                <a:spcPts val="1600"/>
              </a:spcBef>
              <a:spcAft>
                <a:spcPts val="1600"/>
              </a:spcAft>
              <a:buNone/>
            </a:pPr>
            <a:r>
              <a:rPr lang="pt-BR"/>
              <a:t>Créditos de carbono</a:t>
            </a:r>
            <a:endParaRPr/>
          </a:p>
        </p:txBody>
      </p:sp>
      <p:pic>
        <p:nvPicPr>
          <p:cNvPr id="264" name="Google Shape;264;p42"/>
          <p:cNvPicPr preferRelativeResize="0"/>
          <p:nvPr/>
        </p:nvPicPr>
        <p:blipFill>
          <a:blip r:embed="rId3">
            <a:alphaModFix/>
          </a:blip>
          <a:stretch>
            <a:fillRect/>
          </a:stretch>
        </p:blipFill>
        <p:spPr>
          <a:xfrm>
            <a:off x="133030" y="4025125"/>
            <a:ext cx="1051850" cy="1051850"/>
          </a:xfrm>
          <a:prstGeom prst="rect">
            <a:avLst/>
          </a:prstGeom>
          <a:noFill/>
          <a:ln>
            <a:noFill/>
          </a:ln>
        </p:spPr>
      </p:pic>
      <p:sp>
        <p:nvSpPr>
          <p:cNvPr id="265" name="Google Shape;265;p42"/>
          <p:cNvSpPr/>
          <p:nvPr/>
        </p:nvSpPr>
        <p:spPr>
          <a:xfrm>
            <a:off x="2716075" y="2272025"/>
            <a:ext cx="1228500" cy="170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6" name="Google Shape;266;p42"/>
          <p:cNvPicPr preferRelativeResize="0"/>
          <p:nvPr/>
        </p:nvPicPr>
        <p:blipFill>
          <a:blip r:embed="rId4">
            <a:alphaModFix/>
          </a:blip>
          <a:stretch>
            <a:fillRect/>
          </a:stretch>
        </p:blipFill>
        <p:spPr>
          <a:xfrm>
            <a:off x="4495600" y="1463396"/>
            <a:ext cx="3177524" cy="1787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par>
                                <p:cTn fill="hold" nodeType="with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43"/>
          <p:cNvSpPr txBox="1"/>
          <p:nvPr>
            <p:ph type="title"/>
          </p:nvPr>
        </p:nvSpPr>
        <p:spPr>
          <a:xfrm>
            <a:off x="311700" y="555600"/>
            <a:ext cx="4013700" cy="75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Política</a:t>
            </a:r>
            <a:endParaRPr sz="3000"/>
          </a:p>
        </p:txBody>
      </p:sp>
      <p:sp>
        <p:nvSpPr>
          <p:cNvPr id="272" name="Google Shape;272;p43"/>
          <p:cNvSpPr txBox="1"/>
          <p:nvPr>
            <p:ph idx="4294967295" type="body"/>
          </p:nvPr>
        </p:nvSpPr>
        <p:spPr>
          <a:xfrm>
            <a:off x="411700" y="1311300"/>
            <a:ext cx="51087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Matriz energética</a:t>
            </a:r>
            <a:endParaRPr/>
          </a:p>
          <a:p>
            <a:pPr indent="0" lvl="0" marL="0" rtl="0" algn="l">
              <a:spcBef>
                <a:spcPts val="1600"/>
              </a:spcBef>
              <a:spcAft>
                <a:spcPts val="0"/>
              </a:spcAft>
              <a:buNone/>
            </a:pPr>
            <a:r>
              <a:rPr lang="pt-BR"/>
              <a:t>Energias renováveis</a:t>
            </a:r>
            <a:endParaRPr/>
          </a:p>
          <a:p>
            <a:pPr indent="0" lvl="0" marL="0" rtl="0" algn="l">
              <a:spcBef>
                <a:spcPts val="1600"/>
              </a:spcBef>
              <a:spcAft>
                <a:spcPts val="0"/>
              </a:spcAft>
              <a:buNone/>
            </a:pPr>
            <a:r>
              <a:rPr lang="pt-BR"/>
              <a:t>Proibição de produtos</a:t>
            </a:r>
            <a:endParaRPr/>
          </a:p>
          <a:p>
            <a:pPr indent="0" lvl="0" marL="0" rtl="0" algn="l">
              <a:spcBef>
                <a:spcPts val="1600"/>
              </a:spcBef>
              <a:spcAft>
                <a:spcPts val="0"/>
              </a:spcAft>
              <a:buNone/>
            </a:pPr>
            <a:r>
              <a:rPr lang="pt-BR"/>
              <a:t>Punição e tratamento de violações</a:t>
            </a:r>
            <a:endParaRPr/>
          </a:p>
          <a:p>
            <a:pPr indent="0" lvl="0" marL="0" rtl="0" algn="l">
              <a:spcBef>
                <a:spcPts val="1600"/>
              </a:spcBef>
              <a:spcAft>
                <a:spcPts val="0"/>
              </a:spcAft>
              <a:buNone/>
            </a:pPr>
            <a:r>
              <a:rPr lang="pt-BR"/>
              <a:t>Responsabilidade por impactos: a quem atribuir? Como recuperar?</a:t>
            </a:r>
            <a:endParaRPr/>
          </a:p>
          <a:p>
            <a:pPr indent="0" lvl="0" marL="0" rtl="0" algn="l">
              <a:spcBef>
                <a:spcPts val="1600"/>
              </a:spcBef>
              <a:spcAft>
                <a:spcPts val="1600"/>
              </a:spcAft>
              <a:buNone/>
            </a:pPr>
            <a:r>
              <a:t/>
            </a:r>
            <a:endParaRPr/>
          </a:p>
        </p:txBody>
      </p:sp>
      <p:pic>
        <p:nvPicPr>
          <p:cNvPr id="273" name="Google Shape;273;p43"/>
          <p:cNvPicPr preferRelativeResize="0"/>
          <p:nvPr/>
        </p:nvPicPr>
        <p:blipFill>
          <a:blip r:embed="rId3">
            <a:alphaModFix/>
          </a:blip>
          <a:stretch>
            <a:fillRect/>
          </a:stretch>
        </p:blipFill>
        <p:spPr>
          <a:xfrm>
            <a:off x="133030" y="4025125"/>
            <a:ext cx="1051850" cy="1051850"/>
          </a:xfrm>
          <a:prstGeom prst="rect">
            <a:avLst/>
          </a:prstGeom>
          <a:noFill/>
          <a:ln>
            <a:noFill/>
          </a:ln>
        </p:spPr>
      </p:pic>
      <p:pic>
        <p:nvPicPr>
          <p:cNvPr id="274" name="Google Shape;274;p43"/>
          <p:cNvPicPr preferRelativeResize="0"/>
          <p:nvPr/>
        </p:nvPicPr>
        <p:blipFill>
          <a:blip r:embed="rId4">
            <a:alphaModFix/>
          </a:blip>
          <a:stretch>
            <a:fillRect/>
          </a:stretch>
        </p:blipFill>
        <p:spPr>
          <a:xfrm>
            <a:off x="3490575" y="734053"/>
            <a:ext cx="3318799" cy="1865984"/>
          </a:xfrm>
          <a:prstGeom prst="rect">
            <a:avLst/>
          </a:prstGeom>
          <a:noFill/>
          <a:ln>
            <a:noFill/>
          </a:ln>
        </p:spPr>
      </p:pic>
      <p:pic>
        <p:nvPicPr>
          <p:cNvPr id="275" name="Google Shape;275;p43"/>
          <p:cNvPicPr preferRelativeResize="0"/>
          <p:nvPr/>
        </p:nvPicPr>
        <p:blipFill>
          <a:blip r:embed="rId5">
            <a:alphaModFix/>
          </a:blip>
          <a:stretch>
            <a:fillRect/>
          </a:stretch>
        </p:blipFill>
        <p:spPr>
          <a:xfrm>
            <a:off x="5520400" y="2957601"/>
            <a:ext cx="3318801" cy="1868224"/>
          </a:xfrm>
          <a:prstGeom prst="rect">
            <a:avLst/>
          </a:prstGeom>
          <a:noFill/>
          <a:ln>
            <a:noFill/>
          </a:ln>
        </p:spPr>
      </p:pic>
      <p:pic>
        <p:nvPicPr>
          <p:cNvPr id="276" name="Google Shape;276;p43"/>
          <p:cNvPicPr preferRelativeResize="0"/>
          <p:nvPr/>
        </p:nvPicPr>
        <p:blipFill>
          <a:blip r:embed="rId6">
            <a:alphaModFix/>
          </a:blip>
          <a:stretch>
            <a:fillRect/>
          </a:stretch>
        </p:blipFill>
        <p:spPr>
          <a:xfrm>
            <a:off x="6962763" y="714538"/>
            <a:ext cx="1876425" cy="1905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44"/>
          <p:cNvSpPr txBox="1"/>
          <p:nvPr>
            <p:ph type="title"/>
          </p:nvPr>
        </p:nvSpPr>
        <p:spPr>
          <a:xfrm>
            <a:off x="490250" y="526350"/>
            <a:ext cx="7156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pt-BR"/>
              <a:t>Discussão</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45"/>
          <p:cNvSpPr txBox="1"/>
          <p:nvPr>
            <p:ph type="title"/>
          </p:nvPr>
        </p:nvSpPr>
        <p:spPr>
          <a:xfrm>
            <a:off x="311700" y="555600"/>
            <a:ext cx="8490000" cy="75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Governos e meio ambiente</a:t>
            </a:r>
            <a:endParaRPr sz="3000"/>
          </a:p>
        </p:txBody>
      </p:sp>
      <p:sp>
        <p:nvSpPr>
          <p:cNvPr id="287" name="Google Shape;287;p45"/>
          <p:cNvSpPr txBox="1"/>
          <p:nvPr>
            <p:ph idx="4294967295" type="body"/>
          </p:nvPr>
        </p:nvSpPr>
        <p:spPr>
          <a:xfrm>
            <a:off x="422800" y="1567325"/>
            <a:ext cx="8379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É possível causas ambientalistas serem cumpridas com êxito?</a:t>
            </a:r>
            <a:endParaRPr/>
          </a:p>
          <a:p>
            <a:pPr indent="0" lvl="0" marL="0" rtl="0" algn="l">
              <a:spcBef>
                <a:spcPts val="1600"/>
              </a:spcBef>
              <a:spcAft>
                <a:spcPts val="0"/>
              </a:spcAft>
              <a:buNone/>
            </a:pPr>
            <a:r>
              <a:rPr lang="pt-BR"/>
              <a:t>Por que o ambiente não é preocupação eleitoral?</a:t>
            </a:r>
            <a:endParaRPr/>
          </a:p>
          <a:p>
            <a:pPr indent="0" lvl="0" marL="0" rtl="0" algn="l">
              <a:spcBef>
                <a:spcPts val="1600"/>
              </a:spcBef>
              <a:spcAft>
                <a:spcPts val="0"/>
              </a:spcAft>
              <a:buNone/>
            </a:pPr>
            <a:r>
              <a:rPr lang="pt-BR"/>
              <a:t>Como punir e responsabilizar crimes ambientais de organizações?</a:t>
            </a:r>
            <a:endParaRPr/>
          </a:p>
          <a:p>
            <a:pPr indent="0" lvl="0" marL="0" rtl="0" algn="l">
              <a:spcBef>
                <a:spcPts val="1600"/>
              </a:spcBef>
              <a:spcAft>
                <a:spcPts val="0"/>
              </a:spcAft>
              <a:buNone/>
            </a:pPr>
            <a:r>
              <a:rPr lang="pt-BR"/>
              <a:t>Autonomia de governo vs. Impacto mundial</a:t>
            </a:r>
            <a:endParaRPr/>
          </a:p>
          <a:p>
            <a:pPr indent="0" lvl="0" marL="0" rtl="0" algn="l">
              <a:spcBef>
                <a:spcPts val="1600"/>
              </a:spcBef>
              <a:spcAft>
                <a:spcPts val="1600"/>
              </a:spcAft>
              <a:buNone/>
            </a:pPr>
            <a:r>
              <a:rPr lang="pt-BR"/>
              <a:t>Cobrar medidas ambientalistas vs. Impacto econômico.</a:t>
            </a:r>
            <a:endParaRPr/>
          </a:p>
        </p:txBody>
      </p:sp>
      <p:pic>
        <p:nvPicPr>
          <p:cNvPr id="288" name="Google Shape;288;p45"/>
          <p:cNvPicPr preferRelativeResize="0"/>
          <p:nvPr/>
        </p:nvPicPr>
        <p:blipFill>
          <a:blip r:embed="rId3">
            <a:alphaModFix/>
          </a:blip>
          <a:stretch>
            <a:fillRect/>
          </a:stretch>
        </p:blipFill>
        <p:spPr>
          <a:xfrm>
            <a:off x="133030" y="4025125"/>
            <a:ext cx="1051850" cy="10518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46"/>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pt-BR"/>
              <a:t>Obrigado!</a:t>
            </a:r>
            <a:endParaRPr/>
          </a:p>
        </p:txBody>
      </p:sp>
      <p:pic>
        <p:nvPicPr>
          <p:cNvPr id="294" name="Google Shape;294;p46"/>
          <p:cNvPicPr preferRelativeResize="0"/>
          <p:nvPr/>
        </p:nvPicPr>
        <p:blipFill>
          <a:blip r:embed="rId3">
            <a:alphaModFix/>
          </a:blip>
          <a:stretch>
            <a:fillRect/>
          </a:stretch>
        </p:blipFill>
        <p:spPr>
          <a:xfrm>
            <a:off x="133030" y="4025125"/>
            <a:ext cx="1051850" cy="10518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Referências</a:t>
            </a:r>
            <a:endParaRPr/>
          </a:p>
        </p:txBody>
      </p:sp>
      <p:pic>
        <p:nvPicPr>
          <p:cNvPr id="300" name="Google Shape;300;p47"/>
          <p:cNvPicPr preferRelativeResize="0"/>
          <p:nvPr/>
        </p:nvPicPr>
        <p:blipFill>
          <a:blip r:embed="rId3">
            <a:alphaModFix/>
          </a:blip>
          <a:stretch>
            <a:fillRect/>
          </a:stretch>
        </p:blipFill>
        <p:spPr>
          <a:xfrm>
            <a:off x="133030" y="4025125"/>
            <a:ext cx="1051850" cy="1051850"/>
          </a:xfrm>
          <a:prstGeom prst="rect">
            <a:avLst/>
          </a:prstGeom>
          <a:noFill/>
          <a:ln>
            <a:noFill/>
          </a:ln>
        </p:spPr>
      </p:pic>
      <p:sp>
        <p:nvSpPr>
          <p:cNvPr id="301" name="Google Shape;301;p47"/>
          <p:cNvSpPr txBox="1"/>
          <p:nvPr>
            <p:ph idx="4294967295" type="body"/>
          </p:nvPr>
        </p:nvSpPr>
        <p:spPr>
          <a:xfrm>
            <a:off x="311700" y="1167300"/>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pt-BR" sz="1100" u="sng">
                <a:solidFill>
                  <a:schemeClr val="hlink"/>
                </a:solidFill>
                <a:latin typeface="Arial"/>
                <a:ea typeface="Arial"/>
                <a:cs typeface="Arial"/>
                <a:sym typeface="Arial"/>
                <a:hlinkClick r:id="rId4"/>
              </a:rPr>
              <a:t>https://www.carbonbrief.org/factcheck-how-electric-vehicles-help-to-tackle-climate-change</a:t>
            </a:r>
            <a:r>
              <a:rPr lang="pt-BR"/>
              <a:t>  </a:t>
            </a:r>
            <a:r>
              <a:rPr lang="pt-BR" sz="1100" u="sng">
                <a:solidFill>
                  <a:schemeClr val="hlink"/>
                </a:solidFill>
                <a:latin typeface="Arial"/>
                <a:ea typeface="Arial"/>
                <a:cs typeface="Arial"/>
                <a:sym typeface="Arial"/>
                <a:hlinkClick r:id="rId5"/>
              </a:rPr>
              <a:t>https://www.citylab.com/transportation/2019/09/electric-vehicle-climate-carbon-emissions-impact-solution/598453/</a:t>
            </a:r>
            <a:r>
              <a:rPr lang="pt-BR" sz="1200"/>
              <a:t>                                    </a:t>
            </a:r>
            <a:r>
              <a:rPr lang="pt-BR" sz="1100" u="sng">
                <a:solidFill>
                  <a:schemeClr val="hlink"/>
                </a:solidFill>
                <a:latin typeface="Arial"/>
                <a:ea typeface="Arial"/>
                <a:cs typeface="Arial"/>
                <a:sym typeface="Arial"/>
                <a:hlinkClick r:id="rId6"/>
              </a:rPr>
              <a:t>https://newint.org/features/web-exclusive/2018/06/06/vegan-climate-carbon</a:t>
            </a:r>
            <a:r>
              <a:rPr lang="pt-BR"/>
              <a:t>  </a:t>
            </a:r>
            <a:r>
              <a:rPr lang="pt-BR" sz="1100" u="sng">
                <a:solidFill>
                  <a:schemeClr val="hlink"/>
                </a:solidFill>
                <a:latin typeface="Arial"/>
                <a:ea typeface="Arial"/>
                <a:cs typeface="Arial"/>
                <a:sym typeface="Arial"/>
                <a:hlinkClick r:id="rId7"/>
              </a:rPr>
              <a:t>https://www.usatoday.com/story/opinion/voices/2019/07/25/vegetarianism-climate-change-meat-vegan-livestock-column/1804090001/</a:t>
            </a:r>
            <a:r>
              <a:rPr lang="pt-BR"/>
              <a:t> </a:t>
            </a:r>
            <a:r>
              <a:rPr lang="pt-BR" sz="1100" u="sng">
                <a:solidFill>
                  <a:schemeClr val="hlink"/>
                </a:solidFill>
                <a:latin typeface="Arial"/>
                <a:ea typeface="Arial"/>
                <a:cs typeface="Arial"/>
                <a:sym typeface="Arial"/>
                <a:hlinkClick r:id="rId8"/>
              </a:rPr>
              <a:t>https://www.bbc.com/news/science-environment-49238749</a:t>
            </a:r>
            <a:r>
              <a:rPr lang="pt-BR" sz="1200"/>
              <a:t>                                                                                                                      </a:t>
            </a:r>
            <a:r>
              <a:rPr lang="pt-BR" sz="1100" u="sng">
                <a:solidFill>
                  <a:schemeClr val="hlink"/>
                </a:solidFill>
                <a:latin typeface="Arial"/>
                <a:ea typeface="Arial"/>
                <a:cs typeface="Arial"/>
                <a:sym typeface="Arial"/>
                <a:hlinkClick r:id="rId9"/>
              </a:rPr>
              <a:t>https://www.theguardian.com/environment/2019/may/15/single-use-plastics-a-serious-climate-change-hazard-study-warns</a:t>
            </a:r>
            <a:r>
              <a:rPr lang="pt-BR" sz="1200"/>
              <a:t>                   </a:t>
            </a:r>
            <a:r>
              <a:rPr lang="pt-BR" sz="1100" u="sng">
                <a:solidFill>
                  <a:schemeClr val="hlink"/>
                </a:solidFill>
                <a:latin typeface="Arial"/>
                <a:ea typeface="Arial"/>
                <a:cs typeface="Arial"/>
                <a:sym typeface="Arial"/>
                <a:hlinkClick r:id="rId10"/>
              </a:rPr>
              <a:t>https://www.iea.org/topics/coal</a:t>
            </a:r>
            <a:endParaRPr/>
          </a:p>
          <a:p>
            <a:pPr indent="0" lvl="0" marL="0" rtl="0" algn="l">
              <a:lnSpc>
                <a:spcPct val="100000"/>
              </a:lnSpc>
              <a:spcBef>
                <a:spcPts val="1600"/>
              </a:spcBef>
              <a:spcAft>
                <a:spcPts val="0"/>
              </a:spcAft>
              <a:buNone/>
            </a:pPr>
            <a:r>
              <a:rPr lang="pt-BR" sz="1100" u="sng">
                <a:solidFill>
                  <a:schemeClr val="hlink"/>
                </a:solidFill>
                <a:latin typeface="Arial"/>
                <a:ea typeface="Arial"/>
                <a:cs typeface="Arial"/>
                <a:sym typeface="Arial"/>
                <a:hlinkClick r:id="rId11"/>
              </a:rPr>
              <a:t>https://books.google.com.br/books?hl=en&amp;lr=&amp;id=QFSTBQAAQBAJ&amp;oi=fnd&amp;pg=PP2&amp;dq=global+warming+personal+solutions&amp;ots=-A_E3BC71Y&amp;sig=duzSVHF8VeQrixtdyhsaD1aKIy8&amp;redir_esc=y#v=onepage&amp;q=global%20warming%20personal%20solutions&amp;f=false</a:t>
            </a:r>
            <a:r>
              <a:rPr lang="pt-BR" sz="1200"/>
              <a:t>                                                                                                                                                                                                           </a:t>
            </a:r>
            <a:r>
              <a:rPr lang="pt-BR" sz="1100" u="sng">
                <a:solidFill>
                  <a:schemeClr val="hlink"/>
                </a:solidFill>
                <a:latin typeface="Arial"/>
                <a:ea typeface="Arial"/>
                <a:cs typeface="Arial"/>
                <a:sym typeface="Arial"/>
                <a:hlinkClick r:id="rId12"/>
              </a:rPr>
              <a:t>https://www.france24.com/en/20190624-global-warming-more-energy-use-more-warming</a:t>
            </a:r>
            <a:r>
              <a:rPr lang="pt-BR" sz="1200"/>
              <a:t> </a:t>
            </a:r>
            <a:r>
              <a:rPr lang="pt-BR" sz="1100" u="sng">
                <a:solidFill>
                  <a:schemeClr val="hlink"/>
                </a:solidFill>
                <a:latin typeface="Arial"/>
                <a:ea typeface="Arial"/>
                <a:cs typeface="Arial"/>
                <a:sym typeface="Arial"/>
                <a:hlinkClick r:id="rId13"/>
              </a:rPr>
              <a:t>https://www.iea.org/weo/energyandclimatechange/</a:t>
            </a:r>
            <a:r>
              <a:rPr lang="pt-BR" sz="1200"/>
              <a:t>                                                                                                                                                     </a:t>
            </a:r>
            <a:r>
              <a:rPr lang="pt-BR" sz="1100" u="sng">
                <a:solidFill>
                  <a:schemeClr val="hlink"/>
                </a:solidFill>
                <a:latin typeface="Arial"/>
                <a:ea typeface="Arial"/>
                <a:cs typeface="Arial"/>
                <a:sym typeface="Arial"/>
                <a:hlinkClick r:id="rId14"/>
              </a:rPr>
              <a:t>https://www.youtube.com/watch?v=2zXz4UJb5WM</a:t>
            </a:r>
            <a:endParaRPr sz="1200"/>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Google Shape;306;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Referências</a:t>
            </a:r>
            <a:endParaRPr/>
          </a:p>
        </p:txBody>
      </p:sp>
      <p:pic>
        <p:nvPicPr>
          <p:cNvPr id="307" name="Google Shape;307;p48"/>
          <p:cNvPicPr preferRelativeResize="0"/>
          <p:nvPr/>
        </p:nvPicPr>
        <p:blipFill>
          <a:blip r:embed="rId3">
            <a:alphaModFix/>
          </a:blip>
          <a:stretch>
            <a:fillRect/>
          </a:stretch>
        </p:blipFill>
        <p:spPr>
          <a:xfrm>
            <a:off x="133030" y="4025125"/>
            <a:ext cx="1051850" cy="1051850"/>
          </a:xfrm>
          <a:prstGeom prst="rect">
            <a:avLst/>
          </a:prstGeom>
          <a:noFill/>
          <a:ln>
            <a:noFill/>
          </a:ln>
        </p:spPr>
      </p:pic>
      <p:sp>
        <p:nvSpPr>
          <p:cNvPr id="308" name="Google Shape;308;p48"/>
          <p:cNvSpPr txBox="1"/>
          <p:nvPr>
            <p:ph idx="4294967295" type="body"/>
          </p:nvPr>
        </p:nvSpPr>
        <p:spPr>
          <a:xfrm>
            <a:off x="311700" y="1167300"/>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pt-BR" sz="1100" u="sng">
                <a:solidFill>
                  <a:schemeClr val="hlink"/>
                </a:solidFill>
                <a:latin typeface="Arial"/>
                <a:ea typeface="Arial"/>
                <a:cs typeface="Arial"/>
                <a:sym typeface="Arial"/>
                <a:hlinkClick r:id="rId4"/>
              </a:rPr>
              <a:t>https://balkanriverdefence.org/hydro/</a:t>
            </a:r>
            <a:endParaRPr/>
          </a:p>
          <a:p>
            <a:pPr indent="0" lvl="0" marL="0" rtl="0" algn="l">
              <a:lnSpc>
                <a:spcPct val="100000"/>
              </a:lnSpc>
              <a:spcBef>
                <a:spcPts val="1600"/>
              </a:spcBef>
              <a:spcAft>
                <a:spcPts val="0"/>
              </a:spcAft>
              <a:buNone/>
            </a:pPr>
            <a:r>
              <a:rPr lang="pt-BR" sz="1100" u="sng">
                <a:solidFill>
                  <a:schemeClr val="hlink"/>
                </a:solidFill>
                <a:latin typeface="Arial"/>
                <a:ea typeface="Arial"/>
                <a:cs typeface="Arial"/>
                <a:sym typeface="Arial"/>
                <a:hlinkClick r:id="rId5"/>
              </a:rPr>
              <a:t>http://www.globalissues.org/news/2019/03/11/25072</a:t>
            </a:r>
            <a:endParaRPr/>
          </a:p>
          <a:p>
            <a:pPr indent="0" lvl="0" marL="0" rtl="0" algn="l">
              <a:lnSpc>
                <a:spcPct val="100000"/>
              </a:lnSpc>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555600"/>
            <a:ext cx="40137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pt-BR" sz="3000"/>
              <a:t>Aquecimento global</a:t>
            </a:r>
            <a:endParaRPr sz="3000"/>
          </a:p>
        </p:txBody>
      </p:sp>
      <p:sp>
        <p:nvSpPr>
          <p:cNvPr id="77" name="Google Shape;77;p16"/>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Emissões de Gases Poluentes</a:t>
            </a:r>
            <a:endParaRPr/>
          </a:p>
          <a:p>
            <a:pPr indent="0" lvl="0" marL="0" rtl="0" algn="l">
              <a:spcBef>
                <a:spcPts val="1600"/>
              </a:spcBef>
              <a:spcAft>
                <a:spcPts val="0"/>
              </a:spcAft>
              <a:buNone/>
            </a:pPr>
            <a:r>
              <a:rPr lang="pt-BR"/>
              <a:t>Aumento na Temperatura</a:t>
            </a:r>
            <a:endParaRPr/>
          </a:p>
          <a:p>
            <a:pPr indent="0" lvl="0" marL="0" rtl="0" algn="l">
              <a:spcBef>
                <a:spcPts val="1600"/>
              </a:spcBef>
              <a:spcAft>
                <a:spcPts val="0"/>
              </a:spcAft>
              <a:buNone/>
            </a:pPr>
            <a:r>
              <a:rPr lang="pt-BR"/>
              <a:t>Aumento do nível do mar</a:t>
            </a:r>
            <a:endParaRPr/>
          </a:p>
          <a:p>
            <a:pPr indent="0" lvl="0" marL="0" rtl="0" algn="l">
              <a:spcBef>
                <a:spcPts val="1600"/>
              </a:spcBef>
              <a:spcAft>
                <a:spcPts val="1600"/>
              </a:spcAft>
              <a:buNone/>
            </a:pPr>
            <a:r>
              <a:rPr lang="pt-BR"/>
              <a:t>Agravamento de Desastres Naturais</a:t>
            </a:r>
            <a:endParaRPr/>
          </a:p>
        </p:txBody>
      </p:sp>
      <p:pic>
        <p:nvPicPr>
          <p:cNvPr id="78" name="Google Shape;78;p16"/>
          <p:cNvPicPr preferRelativeResize="0"/>
          <p:nvPr/>
        </p:nvPicPr>
        <p:blipFill>
          <a:blip r:embed="rId3">
            <a:alphaModFix/>
          </a:blip>
          <a:stretch>
            <a:fillRect/>
          </a:stretch>
        </p:blipFill>
        <p:spPr>
          <a:xfrm>
            <a:off x="5286513" y="2527350"/>
            <a:ext cx="3628073" cy="2417401"/>
          </a:xfrm>
          <a:prstGeom prst="rect">
            <a:avLst/>
          </a:prstGeom>
          <a:noFill/>
          <a:ln>
            <a:noFill/>
          </a:ln>
        </p:spPr>
      </p:pic>
      <p:pic>
        <p:nvPicPr>
          <p:cNvPr id="79" name="Google Shape;79;p16"/>
          <p:cNvPicPr preferRelativeResize="0"/>
          <p:nvPr/>
        </p:nvPicPr>
        <p:blipFill>
          <a:blip r:embed="rId4">
            <a:alphaModFix/>
          </a:blip>
          <a:stretch>
            <a:fillRect/>
          </a:stretch>
        </p:blipFill>
        <p:spPr>
          <a:xfrm>
            <a:off x="4108375" y="367025"/>
            <a:ext cx="3387450" cy="1927200"/>
          </a:xfrm>
          <a:prstGeom prst="rect">
            <a:avLst/>
          </a:prstGeom>
          <a:noFill/>
          <a:ln>
            <a:noFill/>
          </a:ln>
        </p:spPr>
      </p:pic>
      <p:pic>
        <p:nvPicPr>
          <p:cNvPr id="80" name="Google Shape;80;p16"/>
          <p:cNvPicPr preferRelativeResize="0"/>
          <p:nvPr/>
        </p:nvPicPr>
        <p:blipFill>
          <a:blip r:embed="rId5">
            <a:alphaModFix/>
          </a:blip>
          <a:stretch>
            <a:fillRect/>
          </a:stretch>
        </p:blipFill>
        <p:spPr>
          <a:xfrm>
            <a:off x="133030" y="4025125"/>
            <a:ext cx="1051850" cy="1051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7"/>
          <p:cNvSpPr txBox="1"/>
          <p:nvPr>
            <p:ph type="title"/>
          </p:nvPr>
        </p:nvSpPr>
        <p:spPr>
          <a:xfrm>
            <a:off x="311700" y="445025"/>
            <a:ext cx="3633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Derretimento das geleiras e permafrost</a:t>
            </a:r>
            <a:endParaRPr/>
          </a:p>
        </p:txBody>
      </p:sp>
      <p:pic>
        <p:nvPicPr>
          <p:cNvPr id="86" name="Google Shape;86;p17"/>
          <p:cNvPicPr preferRelativeResize="0"/>
          <p:nvPr/>
        </p:nvPicPr>
        <p:blipFill>
          <a:blip r:embed="rId3">
            <a:alphaModFix/>
          </a:blip>
          <a:stretch>
            <a:fillRect/>
          </a:stretch>
        </p:blipFill>
        <p:spPr>
          <a:xfrm>
            <a:off x="4093650" y="2571750"/>
            <a:ext cx="4172950" cy="2345200"/>
          </a:xfrm>
          <a:prstGeom prst="rect">
            <a:avLst/>
          </a:prstGeom>
          <a:noFill/>
          <a:ln>
            <a:noFill/>
          </a:ln>
        </p:spPr>
      </p:pic>
      <p:pic>
        <p:nvPicPr>
          <p:cNvPr id="87" name="Google Shape;87;p17"/>
          <p:cNvPicPr preferRelativeResize="0"/>
          <p:nvPr/>
        </p:nvPicPr>
        <p:blipFill>
          <a:blip r:embed="rId4">
            <a:alphaModFix/>
          </a:blip>
          <a:stretch>
            <a:fillRect/>
          </a:stretch>
        </p:blipFill>
        <p:spPr>
          <a:xfrm>
            <a:off x="4807450" y="319025"/>
            <a:ext cx="3459150" cy="1942425"/>
          </a:xfrm>
          <a:prstGeom prst="rect">
            <a:avLst/>
          </a:prstGeom>
          <a:noFill/>
          <a:ln>
            <a:noFill/>
          </a:ln>
        </p:spPr>
      </p:pic>
      <p:sp>
        <p:nvSpPr>
          <p:cNvPr id="88" name="Google Shape;88;p17"/>
          <p:cNvSpPr txBox="1"/>
          <p:nvPr/>
        </p:nvSpPr>
        <p:spPr>
          <a:xfrm>
            <a:off x="311700" y="1764050"/>
            <a:ext cx="2766900" cy="267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a:solidFill>
                  <a:srgbClr val="FFFFFF"/>
                </a:solidFill>
                <a:latin typeface="Average"/>
                <a:ea typeface="Average"/>
                <a:cs typeface="Average"/>
                <a:sym typeface="Average"/>
              </a:rPr>
              <a:t>Perda de habitat</a:t>
            </a:r>
            <a:endParaRPr>
              <a:solidFill>
                <a:srgbClr val="FFFFFF"/>
              </a:solidFill>
              <a:latin typeface="Average"/>
              <a:ea typeface="Average"/>
              <a:cs typeface="Average"/>
              <a:sym typeface="Average"/>
            </a:endParaRPr>
          </a:p>
          <a:p>
            <a:pPr indent="0" lvl="0" marL="0" rtl="0" algn="l">
              <a:spcBef>
                <a:spcPts val="0"/>
              </a:spcBef>
              <a:spcAft>
                <a:spcPts val="0"/>
              </a:spcAft>
              <a:buNone/>
            </a:pPr>
            <a:r>
              <a:t/>
            </a:r>
            <a:endParaRPr>
              <a:solidFill>
                <a:srgbClr val="FFFFFF"/>
              </a:solidFill>
              <a:latin typeface="Average"/>
              <a:ea typeface="Average"/>
              <a:cs typeface="Average"/>
              <a:sym typeface="Average"/>
            </a:endParaRPr>
          </a:p>
          <a:p>
            <a:pPr indent="0" lvl="0" marL="0" rtl="0" algn="l">
              <a:spcBef>
                <a:spcPts val="0"/>
              </a:spcBef>
              <a:spcAft>
                <a:spcPts val="0"/>
              </a:spcAft>
              <a:buNone/>
            </a:pPr>
            <a:r>
              <a:rPr lang="pt-BR">
                <a:solidFill>
                  <a:srgbClr val="FFFFFF"/>
                </a:solidFill>
                <a:latin typeface="Average"/>
                <a:ea typeface="Average"/>
                <a:cs typeface="Average"/>
                <a:sym typeface="Average"/>
              </a:rPr>
              <a:t>Liberação de metano</a:t>
            </a:r>
            <a:endParaRPr>
              <a:solidFill>
                <a:srgbClr val="FFFFFF"/>
              </a:solidFill>
              <a:latin typeface="Average"/>
              <a:ea typeface="Average"/>
              <a:cs typeface="Average"/>
              <a:sym typeface="Average"/>
            </a:endParaRPr>
          </a:p>
          <a:p>
            <a:pPr indent="0" lvl="0" marL="0" rtl="0" algn="l">
              <a:spcBef>
                <a:spcPts val="0"/>
              </a:spcBef>
              <a:spcAft>
                <a:spcPts val="0"/>
              </a:spcAft>
              <a:buNone/>
            </a:pPr>
            <a:r>
              <a:t/>
            </a:r>
            <a:endParaRPr>
              <a:solidFill>
                <a:srgbClr val="FFFFFF"/>
              </a:solidFill>
              <a:latin typeface="Average"/>
              <a:ea typeface="Average"/>
              <a:cs typeface="Average"/>
              <a:sym typeface="Average"/>
            </a:endParaRPr>
          </a:p>
          <a:p>
            <a:pPr indent="0" lvl="0" marL="0" rtl="0" algn="l">
              <a:spcBef>
                <a:spcPts val="0"/>
              </a:spcBef>
              <a:spcAft>
                <a:spcPts val="0"/>
              </a:spcAft>
              <a:buNone/>
            </a:pPr>
            <a:r>
              <a:rPr lang="pt-BR">
                <a:solidFill>
                  <a:srgbClr val="FFFFFF"/>
                </a:solidFill>
                <a:latin typeface="Average"/>
                <a:ea typeface="Average"/>
                <a:cs typeface="Average"/>
                <a:sym typeface="Average"/>
              </a:rPr>
              <a:t>Aumento do nível dos oceanos</a:t>
            </a:r>
            <a:endParaRPr>
              <a:solidFill>
                <a:srgbClr val="FFFFFF"/>
              </a:solidFill>
              <a:latin typeface="Average"/>
              <a:ea typeface="Average"/>
              <a:cs typeface="Average"/>
              <a:sym typeface="Average"/>
            </a:endParaRPr>
          </a:p>
          <a:p>
            <a:pPr indent="0" lvl="0" marL="0" rtl="0" algn="l">
              <a:spcBef>
                <a:spcPts val="0"/>
              </a:spcBef>
              <a:spcAft>
                <a:spcPts val="0"/>
              </a:spcAft>
              <a:buNone/>
            </a:pPr>
            <a:r>
              <a:t/>
            </a:r>
            <a:endParaRPr>
              <a:solidFill>
                <a:srgbClr val="FFFFFF"/>
              </a:solidFill>
              <a:latin typeface="Average"/>
              <a:ea typeface="Average"/>
              <a:cs typeface="Average"/>
              <a:sym typeface="Average"/>
            </a:endParaRPr>
          </a:p>
          <a:p>
            <a:pPr indent="0" lvl="0" marL="0" rtl="0" algn="l">
              <a:spcBef>
                <a:spcPts val="0"/>
              </a:spcBef>
              <a:spcAft>
                <a:spcPts val="0"/>
              </a:spcAft>
              <a:buNone/>
            </a:pPr>
            <a:r>
              <a:t/>
            </a:r>
            <a:endParaRPr>
              <a:latin typeface="Average"/>
              <a:ea typeface="Average"/>
              <a:cs typeface="Average"/>
              <a:sym typeface="Average"/>
            </a:endParaRPr>
          </a:p>
        </p:txBody>
      </p:sp>
      <p:pic>
        <p:nvPicPr>
          <p:cNvPr id="89" name="Google Shape;89;p17"/>
          <p:cNvPicPr preferRelativeResize="0"/>
          <p:nvPr/>
        </p:nvPicPr>
        <p:blipFill>
          <a:blip r:embed="rId5">
            <a:alphaModFix/>
          </a:blip>
          <a:stretch>
            <a:fillRect/>
          </a:stretch>
        </p:blipFill>
        <p:spPr>
          <a:xfrm>
            <a:off x="133030" y="4025125"/>
            <a:ext cx="1051850" cy="1051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A ação humana</a:t>
            </a:r>
            <a:endParaRPr/>
          </a:p>
        </p:txBody>
      </p:sp>
      <p:pic>
        <p:nvPicPr>
          <p:cNvPr id="95" name="Google Shape;95;p18"/>
          <p:cNvPicPr preferRelativeResize="0"/>
          <p:nvPr/>
        </p:nvPicPr>
        <p:blipFill>
          <a:blip r:embed="rId3">
            <a:alphaModFix/>
          </a:blip>
          <a:stretch>
            <a:fillRect/>
          </a:stretch>
        </p:blipFill>
        <p:spPr>
          <a:xfrm>
            <a:off x="4973650" y="445025"/>
            <a:ext cx="3007950" cy="1872650"/>
          </a:xfrm>
          <a:prstGeom prst="rect">
            <a:avLst/>
          </a:prstGeom>
          <a:noFill/>
          <a:ln>
            <a:noFill/>
          </a:ln>
        </p:spPr>
      </p:pic>
      <p:pic>
        <p:nvPicPr>
          <p:cNvPr id="96" name="Google Shape;96;p18"/>
          <p:cNvPicPr preferRelativeResize="0"/>
          <p:nvPr/>
        </p:nvPicPr>
        <p:blipFill>
          <a:blip r:embed="rId4">
            <a:alphaModFix/>
          </a:blip>
          <a:stretch>
            <a:fillRect/>
          </a:stretch>
        </p:blipFill>
        <p:spPr>
          <a:xfrm>
            <a:off x="5192150" y="2571750"/>
            <a:ext cx="3640151" cy="2421699"/>
          </a:xfrm>
          <a:prstGeom prst="rect">
            <a:avLst/>
          </a:prstGeom>
          <a:noFill/>
          <a:ln>
            <a:noFill/>
          </a:ln>
        </p:spPr>
      </p:pic>
      <p:sp>
        <p:nvSpPr>
          <p:cNvPr id="97" name="Google Shape;97;p18"/>
          <p:cNvSpPr txBox="1"/>
          <p:nvPr/>
        </p:nvSpPr>
        <p:spPr>
          <a:xfrm>
            <a:off x="311700" y="1293075"/>
            <a:ext cx="2766900" cy="267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a:solidFill>
                  <a:srgbClr val="FFFFFF"/>
                </a:solidFill>
                <a:latin typeface="Average"/>
                <a:ea typeface="Average"/>
                <a:cs typeface="Average"/>
                <a:sym typeface="Average"/>
              </a:rPr>
              <a:t>Exemplos de emissões de gases de efeito estufa:</a:t>
            </a:r>
            <a:endParaRPr>
              <a:solidFill>
                <a:srgbClr val="FFFFFF"/>
              </a:solidFill>
              <a:latin typeface="Average"/>
              <a:ea typeface="Average"/>
              <a:cs typeface="Average"/>
              <a:sym typeface="Average"/>
            </a:endParaRPr>
          </a:p>
          <a:p>
            <a:pPr indent="0" lvl="0" marL="0" rtl="0" algn="l">
              <a:spcBef>
                <a:spcPts val="0"/>
              </a:spcBef>
              <a:spcAft>
                <a:spcPts val="0"/>
              </a:spcAft>
              <a:buNone/>
            </a:pPr>
            <a:r>
              <a:t/>
            </a:r>
            <a:endParaRPr>
              <a:solidFill>
                <a:srgbClr val="FFFFFF"/>
              </a:solidFill>
              <a:latin typeface="Average"/>
              <a:ea typeface="Average"/>
              <a:cs typeface="Average"/>
              <a:sym typeface="Average"/>
            </a:endParaRPr>
          </a:p>
          <a:p>
            <a:pPr indent="-317500" lvl="0" marL="457200" rtl="0" algn="l">
              <a:spcBef>
                <a:spcPts val="0"/>
              </a:spcBef>
              <a:spcAft>
                <a:spcPts val="0"/>
              </a:spcAft>
              <a:buClr>
                <a:srgbClr val="FFFFFF"/>
              </a:buClr>
              <a:buSzPts val="1400"/>
              <a:buFont typeface="Average"/>
              <a:buChar char="-"/>
            </a:pPr>
            <a:r>
              <a:rPr lang="pt-BR">
                <a:solidFill>
                  <a:srgbClr val="FFFFFF"/>
                </a:solidFill>
                <a:latin typeface="Average"/>
                <a:ea typeface="Average"/>
                <a:cs typeface="Average"/>
                <a:sym typeface="Average"/>
              </a:rPr>
              <a:t>Usinas Termelétricas</a:t>
            </a:r>
            <a:endParaRPr>
              <a:solidFill>
                <a:srgbClr val="FFFFFF"/>
              </a:solidFill>
              <a:latin typeface="Average"/>
              <a:ea typeface="Average"/>
              <a:cs typeface="Average"/>
              <a:sym typeface="Average"/>
            </a:endParaRPr>
          </a:p>
          <a:p>
            <a:pPr indent="0" lvl="0" marL="0" rtl="0" algn="l">
              <a:spcBef>
                <a:spcPts val="0"/>
              </a:spcBef>
              <a:spcAft>
                <a:spcPts val="0"/>
              </a:spcAft>
              <a:buNone/>
            </a:pPr>
            <a:r>
              <a:t/>
            </a:r>
            <a:endParaRPr>
              <a:solidFill>
                <a:srgbClr val="FFFFFF"/>
              </a:solidFill>
              <a:latin typeface="Average"/>
              <a:ea typeface="Average"/>
              <a:cs typeface="Average"/>
              <a:sym typeface="Average"/>
            </a:endParaRPr>
          </a:p>
          <a:p>
            <a:pPr indent="-317500" lvl="0" marL="457200" rtl="0" algn="l">
              <a:spcBef>
                <a:spcPts val="0"/>
              </a:spcBef>
              <a:spcAft>
                <a:spcPts val="0"/>
              </a:spcAft>
              <a:buClr>
                <a:srgbClr val="FFFFFF"/>
              </a:buClr>
              <a:buSzPts val="1400"/>
              <a:buFont typeface="Average"/>
              <a:buChar char="-"/>
            </a:pPr>
            <a:r>
              <a:rPr lang="pt-BR">
                <a:solidFill>
                  <a:srgbClr val="FFFFFF"/>
                </a:solidFill>
                <a:latin typeface="Average"/>
                <a:ea typeface="Average"/>
                <a:cs typeface="Average"/>
                <a:sym typeface="Average"/>
              </a:rPr>
              <a:t>Automóveis à combustão</a:t>
            </a:r>
            <a:endParaRPr>
              <a:solidFill>
                <a:srgbClr val="FFFFFF"/>
              </a:solidFill>
              <a:latin typeface="Average"/>
              <a:ea typeface="Average"/>
              <a:cs typeface="Average"/>
              <a:sym typeface="Average"/>
            </a:endParaRPr>
          </a:p>
          <a:p>
            <a:pPr indent="0" lvl="0" marL="0" rtl="0" algn="l">
              <a:spcBef>
                <a:spcPts val="0"/>
              </a:spcBef>
              <a:spcAft>
                <a:spcPts val="0"/>
              </a:spcAft>
              <a:buNone/>
            </a:pPr>
            <a:r>
              <a:t/>
            </a:r>
            <a:endParaRPr>
              <a:solidFill>
                <a:srgbClr val="FFFFFF"/>
              </a:solidFill>
              <a:latin typeface="Average"/>
              <a:ea typeface="Average"/>
              <a:cs typeface="Average"/>
              <a:sym typeface="Average"/>
            </a:endParaRPr>
          </a:p>
          <a:p>
            <a:pPr indent="-317500" lvl="0" marL="457200" rtl="0" algn="l">
              <a:spcBef>
                <a:spcPts val="0"/>
              </a:spcBef>
              <a:spcAft>
                <a:spcPts val="0"/>
              </a:spcAft>
              <a:buClr>
                <a:srgbClr val="FFFFFF"/>
              </a:buClr>
              <a:buSzPts val="1400"/>
              <a:buFont typeface="Average"/>
              <a:buChar char="-"/>
            </a:pPr>
            <a:r>
              <a:rPr lang="pt-BR">
                <a:solidFill>
                  <a:srgbClr val="FFFFFF"/>
                </a:solidFill>
                <a:latin typeface="Average"/>
                <a:ea typeface="Average"/>
                <a:cs typeface="Average"/>
                <a:sym typeface="Average"/>
              </a:rPr>
              <a:t>Pecuária</a:t>
            </a:r>
            <a:endParaRPr>
              <a:solidFill>
                <a:srgbClr val="FFFFFF"/>
              </a:solidFill>
              <a:latin typeface="Average"/>
              <a:ea typeface="Average"/>
              <a:cs typeface="Average"/>
              <a:sym typeface="Average"/>
            </a:endParaRPr>
          </a:p>
          <a:p>
            <a:pPr indent="0" lvl="0" marL="0" rtl="0" algn="l">
              <a:spcBef>
                <a:spcPts val="0"/>
              </a:spcBef>
              <a:spcAft>
                <a:spcPts val="0"/>
              </a:spcAft>
              <a:buNone/>
            </a:pPr>
            <a:r>
              <a:t/>
            </a:r>
            <a:endParaRPr>
              <a:solidFill>
                <a:srgbClr val="FFFFFF"/>
              </a:solidFill>
              <a:latin typeface="Average"/>
              <a:ea typeface="Average"/>
              <a:cs typeface="Average"/>
              <a:sym typeface="Average"/>
            </a:endParaRPr>
          </a:p>
          <a:p>
            <a:pPr indent="-317500" lvl="0" marL="457200" rtl="0" algn="l">
              <a:spcBef>
                <a:spcPts val="0"/>
              </a:spcBef>
              <a:spcAft>
                <a:spcPts val="0"/>
              </a:spcAft>
              <a:buClr>
                <a:srgbClr val="FFFFFF"/>
              </a:buClr>
              <a:buSzPts val="1400"/>
              <a:buFont typeface="Average"/>
              <a:buChar char="-"/>
            </a:pPr>
            <a:r>
              <a:rPr lang="pt-BR">
                <a:solidFill>
                  <a:srgbClr val="FFFFFF"/>
                </a:solidFill>
                <a:latin typeface="Average"/>
                <a:ea typeface="Average"/>
                <a:cs typeface="Average"/>
                <a:sym typeface="Average"/>
              </a:rPr>
              <a:t>Agricultura</a:t>
            </a:r>
            <a:endParaRPr>
              <a:solidFill>
                <a:srgbClr val="FFFFFF"/>
              </a:solidFill>
              <a:latin typeface="Average"/>
              <a:ea typeface="Average"/>
              <a:cs typeface="Average"/>
              <a:sym typeface="Average"/>
            </a:endParaRPr>
          </a:p>
          <a:p>
            <a:pPr indent="0" lvl="0" marL="0" rtl="0" algn="l">
              <a:spcBef>
                <a:spcPts val="0"/>
              </a:spcBef>
              <a:spcAft>
                <a:spcPts val="0"/>
              </a:spcAft>
              <a:buNone/>
            </a:pPr>
            <a:r>
              <a:t/>
            </a:r>
            <a:endParaRPr>
              <a:solidFill>
                <a:srgbClr val="FFFFFF"/>
              </a:solidFill>
              <a:latin typeface="Average"/>
              <a:ea typeface="Average"/>
              <a:cs typeface="Average"/>
              <a:sym typeface="Average"/>
            </a:endParaRPr>
          </a:p>
          <a:p>
            <a:pPr indent="0" lvl="0" marL="0" rtl="0" algn="l">
              <a:spcBef>
                <a:spcPts val="0"/>
              </a:spcBef>
              <a:spcAft>
                <a:spcPts val="0"/>
              </a:spcAft>
              <a:buNone/>
            </a:pPr>
            <a:r>
              <a:t/>
            </a:r>
            <a:endParaRPr>
              <a:latin typeface="Average"/>
              <a:ea typeface="Average"/>
              <a:cs typeface="Average"/>
              <a:sym typeface="Average"/>
            </a:endParaRPr>
          </a:p>
        </p:txBody>
      </p:sp>
      <p:pic>
        <p:nvPicPr>
          <p:cNvPr id="98" name="Google Shape;98;p18"/>
          <p:cNvPicPr preferRelativeResize="0"/>
          <p:nvPr/>
        </p:nvPicPr>
        <p:blipFill>
          <a:blip r:embed="rId5">
            <a:alphaModFix/>
          </a:blip>
          <a:stretch>
            <a:fillRect/>
          </a:stretch>
        </p:blipFill>
        <p:spPr>
          <a:xfrm>
            <a:off x="133030" y="4025125"/>
            <a:ext cx="1051850" cy="1051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19"/>
          <p:cNvSpPr txBox="1"/>
          <p:nvPr>
            <p:ph type="title"/>
          </p:nvPr>
        </p:nvSpPr>
        <p:spPr>
          <a:xfrm>
            <a:off x="490250" y="526350"/>
            <a:ext cx="7156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pt-BR"/>
              <a:t>Qual é o setor que mais contribui pro efeito estufa?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pic>
        <p:nvPicPr>
          <p:cNvPr id="108" name="Google Shape;108;p20"/>
          <p:cNvPicPr preferRelativeResize="0"/>
          <p:nvPr/>
        </p:nvPicPr>
        <p:blipFill>
          <a:blip r:embed="rId3">
            <a:alphaModFix/>
          </a:blip>
          <a:stretch>
            <a:fillRect/>
          </a:stretch>
        </p:blipFill>
        <p:spPr>
          <a:xfrm>
            <a:off x="2375425" y="152400"/>
            <a:ext cx="4393148" cy="483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21"/>
          <p:cNvSpPr txBox="1"/>
          <p:nvPr>
            <p:ph type="title"/>
          </p:nvPr>
        </p:nvSpPr>
        <p:spPr>
          <a:xfrm>
            <a:off x="0" y="0"/>
            <a:ext cx="6405900" cy="75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Argumentos negando </a:t>
            </a:r>
            <a:r>
              <a:rPr lang="pt-BR" sz="3000"/>
              <a:t>Aquecimento global</a:t>
            </a:r>
            <a:endParaRPr sz="3000"/>
          </a:p>
        </p:txBody>
      </p:sp>
      <p:pic>
        <p:nvPicPr>
          <p:cNvPr id="114" name="Google Shape;114;p21"/>
          <p:cNvPicPr preferRelativeResize="0"/>
          <p:nvPr/>
        </p:nvPicPr>
        <p:blipFill>
          <a:blip r:embed="rId3">
            <a:alphaModFix/>
          </a:blip>
          <a:stretch>
            <a:fillRect/>
          </a:stretch>
        </p:blipFill>
        <p:spPr>
          <a:xfrm>
            <a:off x="133030" y="4025125"/>
            <a:ext cx="1051850" cy="1051850"/>
          </a:xfrm>
          <a:prstGeom prst="rect">
            <a:avLst/>
          </a:prstGeom>
          <a:noFill/>
          <a:ln>
            <a:noFill/>
          </a:ln>
        </p:spPr>
      </p:pic>
      <p:pic>
        <p:nvPicPr>
          <p:cNvPr descr="Learn how you can help reduce global warming → https://globalwarmingeffect.org&#10;Common misconceptions about climate change.&#10;Check out Audible: http://bit.ly/AudibleVe&#10;References below:&#10;&#10;For CO2, sea levels, Arctic sea ice, Antarctic and Greenland land ice:&#10;http://climate.nasa.gov&#10;&#10;Satellite data shows that ground-based stations underestimate recent warming: Cowtan and Way, 2014&#10;http://onlinelibrary.wiley.com/doi/10.1002/qj.2297/full&#10;&#10;For papers published on climate change during the 1970's, see Peterson, 2008&#10;http://ams.confex.com/ams/pdfpapers/131047.pdf&#10;&#10;For solar and temperature data see NASA GISS,&#10;PMOD: http://www.acrim.com/tsi%20monitoring.htm&#10;Krivova et al. 2007:&#10;http://www2.mps.mpg.de/projects/sun-climate/data.html&#10;&#10;CO2 ratio of Carbon-13:Carbon-12 decreasing. IPCC AR4:&#10;http://www.ipcc.ch/publications_and_data/ar4/wg1/en/ch2s2-3.html&#10;&#10;CO2 emitted by volcanoes vs by humans: Gerlach, 2011&#10;www.agu.org/pubs/pdf/2011eo240001.pdf Gerlach&#10;&#10;Mauna Loa CO2 data: http://www.esrl.noaa.gov/gmd/ccgg/trends/&#10;&#10;Rising atmospheric water vapour: Santer, 2007&#10;http://www.pnas.org/cgi/reprint/0702872104v1.pdf&#10;&#10;A doubling of CO2 will likely lead to a 3C increase in global temperatures according to many independent pieces of evidence:&#10;Knutti &amp; Hegerl, 2008&#10;http://www.iac.ethz.ch/people/knuttir/papers/knutti08natgeo.pdf&#10;&#10;Great resource on Milankovitch cycles:&#10;http://www.sciencecourseware.org/eec/GlobalWarming/Tutorials/Milankovitch/&#10;&#10;CO2 lags temperature rise in the southern hemisphere but leads the global average temperature rise, Shakun et al. 2012&#10;http://www.nature.com/nature/journal/v484/n7392/abs/nature10915.html&#10;&#10;Music by Kevin McLeod, http://incompetech.com Songs: Hidden Agenda, Sneaky Snitch, Harlequin" id="115" name="Google Shape;115;p21" title="13 Misconceptions About Global Warming">
            <a:hlinkClick r:id="rId4"/>
          </p:cNvPr>
          <p:cNvPicPr preferRelativeResize="0"/>
          <p:nvPr/>
        </p:nvPicPr>
        <p:blipFill>
          <a:blip r:embed="rId5">
            <a:alphaModFix/>
          </a:blip>
          <a:stretch>
            <a:fillRect/>
          </a:stretch>
        </p:blipFill>
        <p:spPr>
          <a:xfrm>
            <a:off x="1714499" y="672225"/>
            <a:ext cx="5715000" cy="42862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